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5"/>
  </p:sldMasterIdLst>
  <p:notesMasterIdLst>
    <p:notesMasterId r:id="rId33"/>
  </p:notesMasterIdLst>
  <p:sldIdLst>
    <p:sldId id="400" r:id="rId6"/>
    <p:sldId id="461" r:id="rId7"/>
    <p:sldId id="475" r:id="rId8"/>
    <p:sldId id="476" r:id="rId9"/>
    <p:sldId id="495" r:id="rId10"/>
    <p:sldId id="496" r:id="rId11"/>
    <p:sldId id="477" r:id="rId12"/>
    <p:sldId id="491" r:id="rId13"/>
    <p:sldId id="492" r:id="rId14"/>
    <p:sldId id="481" r:id="rId15"/>
    <p:sldId id="493" r:id="rId16"/>
    <p:sldId id="494" r:id="rId17"/>
    <p:sldId id="482" r:id="rId18"/>
    <p:sldId id="483" r:id="rId19"/>
    <p:sldId id="484" r:id="rId20"/>
    <p:sldId id="485" r:id="rId21"/>
    <p:sldId id="487" r:id="rId22"/>
    <p:sldId id="488" r:id="rId23"/>
    <p:sldId id="486" r:id="rId24"/>
    <p:sldId id="489" r:id="rId25"/>
    <p:sldId id="490" r:id="rId26"/>
    <p:sldId id="478" r:id="rId27"/>
    <p:sldId id="322" r:id="rId28"/>
    <p:sldId id="479" r:id="rId29"/>
    <p:sldId id="480" r:id="rId30"/>
    <p:sldId id="474" r:id="rId31"/>
    <p:sldId id="49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a Bosco" initials="LB" lastIdx="2" clrIdx="0"/>
  <p:cmAuthor id="2" name="Kevin Pilz" initials="KP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6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8A961A-7649-4D0D-A3C4-A4C3699703E4}" v="3" dt="2019-11-05T22:35:19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3" autoAdjust="0"/>
    <p:restoredTop sz="70901" autoAdjust="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85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6/11/relationships/changesInfo" Target="changesInfos/changesInfo1.xml"/><Relationship Id="rId21" Type="http://schemas.openxmlformats.org/officeDocument/2006/relationships/slide" Target="slides/slide16.xml"/><Relationship Id="rId34" Type="http://schemas.openxmlformats.org/officeDocument/2006/relationships/commentAuthors" Target="comment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Bosco" userId="caa8b960-9e1e-416f-bbcc-6734ec0d52c2" providerId="ADAL" clId="{2C8A961A-7649-4D0D-A3C4-A4C3699703E4}"/>
    <pc:docChg chg="undo custSel modSld">
      <pc:chgData name="Laura Bosco" userId="caa8b960-9e1e-416f-bbcc-6734ec0d52c2" providerId="ADAL" clId="{2C8A961A-7649-4D0D-A3C4-A4C3699703E4}" dt="2019-11-06T21:12:45.746" v="240" actId="20577"/>
      <pc:docMkLst>
        <pc:docMk/>
      </pc:docMkLst>
      <pc:sldChg chg="modSp delCm">
        <pc:chgData name="Laura Bosco" userId="caa8b960-9e1e-416f-bbcc-6734ec0d52c2" providerId="ADAL" clId="{2C8A961A-7649-4D0D-A3C4-A4C3699703E4}" dt="2019-11-05T22:38:26.520" v="236" actId="1592"/>
        <pc:sldMkLst>
          <pc:docMk/>
          <pc:sldMk cId="318540702" sldId="474"/>
        </pc:sldMkLst>
        <pc:spChg chg="mod">
          <ac:chgData name="Laura Bosco" userId="caa8b960-9e1e-416f-bbcc-6734ec0d52c2" providerId="ADAL" clId="{2C8A961A-7649-4D0D-A3C4-A4C3699703E4}" dt="2019-11-05T22:38:15.136" v="235" actId="20577"/>
          <ac:spMkLst>
            <pc:docMk/>
            <pc:sldMk cId="318540702" sldId="474"/>
            <ac:spMk id="3" creationId="{BD8F6D02-CFE7-4909-82AD-A3426A877006}"/>
          </ac:spMkLst>
        </pc:spChg>
      </pc:sldChg>
      <pc:sldChg chg="modSp delCm modCm">
        <pc:chgData name="Laura Bosco" userId="caa8b960-9e1e-416f-bbcc-6734ec0d52c2" providerId="ADAL" clId="{2C8A961A-7649-4D0D-A3C4-A4C3699703E4}" dt="2019-11-05T22:32:54.662" v="2" actId="1592"/>
        <pc:sldMkLst>
          <pc:docMk/>
          <pc:sldMk cId="782160307" sldId="477"/>
        </pc:sldMkLst>
        <pc:spChg chg="mod">
          <ac:chgData name="Laura Bosco" userId="caa8b960-9e1e-416f-bbcc-6734ec0d52c2" providerId="ADAL" clId="{2C8A961A-7649-4D0D-A3C4-A4C3699703E4}" dt="2019-11-05T22:32:46.657" v="1" actId="20577"/>
          <ac:spMkLst>
            <pc:docMk/>
            <pc:sldMk cId="782160307" sldId="477"/>
            <ac:spMk id="3" creationId="{E973CD38-E9AD-43BA-AD17-283D43559FD3}"/>
          </ac:spMkLst>
        </pc:spChg>
      </pc:sldChg>
      <pc:sldChg chg="modSp delCm modNotesTx">
        <pc:chgData name="Laura Bosco" userId="caa8b960-9e1e-416f-bbcc-6734ec0d52c2" providerId="ADAL" clId="{2C8A961A-7649-4D0D-A3C4-A4C3699703E4}" dt="2019-11-05T22:36:35.589" v="187" actId="114"/>
        <pc:sldMkLst>
          <pc:docMk/>
          <pc:sldMk cId="4028168888" sldId="480"/>
        </pc:sldMkLst>
        <pc:spChg chg="mod">
          <ac:chgData name="Laura Bosco" userId="caa8b960-9e1e-416f-bbcc-6734ec0d52c2" providerId="ADAL" clId="{2C8A961A-7649-4D0D-A3C4-A4C3699703E4}" dt="2019-11-05T22:36:35.589" v="187" actId="114"/>
          <ac:spMkLst>
            <pc:docMk/>
            <pc:sldMk cId="4028168888" sldId="480"/>
            <ac:spMk id="3" creationId="{29E81F30-00A8-42E5-BD70-BA8376CC87D9}"/>
          </ac:spMkLst>
        </pc:spChg>
        <pc:spChg chg="mod">
          <ac:chgData name="Laura Bosco" userId="caa8b960-9e1e-416f-bbcc-6734ec0d52c2" providerId="ADAL" clId="{2C8A961A-7649-4D0D-A3C4-A4C3699703E4}" dt="2019-11-05T22:34:52.359" v="68" actId="20577"/>
          <ac:spMkLst>
            <pc:docMk/>
            <pc:sldMk cId="4028168888" sldId="480"/>
            <ac:spMk id="4" creationId="{47B44660-BB31-4C71-82A2-30A2CD195A54}"/>
          </ac:spMkLst>
        </pc:spChg>
      </pc:sldChg>
      <pc:sldChg chg="modSp delCm">
        <pc:chgData name="Laura Bosco" userId="caa8b960-9e1e-416f-bbcc-6734ec0d52c2" providerId="ADAL" clId="{2C8A961A-7649-4D0D-A3C4-A4C3699703E4}" dt="2019-11-05T22:33:32.177" v="7" actId="108"/>
        <pc:sldMkLst>
          <pc:docMk/>
          <pc:sldMk cId="1225585366" sldId="491"/>
        </pc:sldMkLst>
        <pc:spChg chg="mod">
          <ac:chgData name="Laura Bosco" userId="caa8b960-9e1e-416f-bbcc-6734ec0d52c2" providerId="ADAL" clId="{2C8A961A-7649-4D0D-A3C4-A4C3699703E4}" dt="2019-11-05T22:33:32.177" v="7" actId="108"/>
          <ac:spMkLst>
            <pc:docMk/>
            <pc:sldMk cId="1225585366" sldId="491"/>
            <ac:spMk id="3" creationId="{A4687EF0-FDB4-470B-BF37-98A198E4CBBE}"/>
          </ac:spMkLst>
        </pc:spChg>
      </pc:sldChg>
      <pc:sldChg chg="modSp">
        <pc:chgData name="Laura Bosco" userId="caa8b960-9e1e-416f-bbcc-6734ec0d52c2" providerId="ADAL" clId="{2C8A961A-7649-4D0D-A3C4-A4C3699703E4}" dt="2019-11-05T22:33:42.139" v="9" actId="27636"/>
        <pc:sldMkLst>
          <pc:docMk/>
          <pc:sldMk cId="4207145074" sldId="492"/>
        </pc:sldMkLst>
        <pc:spChg chg="mod">
          <ac:chgData name="Laura Bosco" userId="caa8b960-9e1e-416f-bbcc-6734ec0d52c2" providerId="ADAL" clId="{2C8A961A-7649-4D0D-A3C4-A4C3699703E4}" dt="2019-11-05T22:33:42.139" v="9" actId="27636"/>
          <ac:spMkLst>
            <pc:docMk/>
            <pc:sldMk cId="4207145074" sldId="492"/>
            <ac:spMk id="3" creationId="{A4687EF0-FDB4-470B-BF37-98A198E4CBBE}"/>
          </ac:spMkLst>
        </pc:spChg>
      </pc:sldChg>
      <pc:sldChg chg="modSp delCm">
        <pc:chgData name="Laura Bosco" userId="caa8b960-9e1e-416f-bbcc-6734ec0d52c2" providerId="ADAL" clId="{2C8A961A-7649-4D0D-A3C4-A4C3699703E4}" dt="2019-11-06T21:12:45.746" v="240" actId="20577"/>
        <pc:sldMkLst>
          <pc:docMk/>
          <pc:sldMk cId="1490609218" sldId="494"/>
        </pc:sldMkLst>
        <pc:spChg chg="mod">
          <ac:chgData name="Laura Bosco" userId="caa8b960-9e1e-416f-bbcc-6734ec0d52c2" providerId="ADAL" clId="{2C8A961A-7649-4D0D-A3C4-A4C3699703E4}" dt="2019-11-06T21:12:45.746" v="240" actId="20577"/>
          <ac:spMkLst>
            <pc:docMk/>
            <pc:sldMk cId="1490609218" sldId="494"/>
            <ac:spMk id="3" creationId="{A4687EF0-FDB4-470B-BF37-98A198E4CBBE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C6674-2410-4707-81CC-0A337FFABF2D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86775E-1844-41A2-8E77-4B01CCEC98F3}">
      <dgm:prSet phldrT="[Text]" custT="1"/>
      <dgm:spPr>
        <a:solidFill>
          <a:srgbClr val="C00000"/>
        </a:solidFill>
      </dgm:spPr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ru-Ru" sz="2100" b="1" i="0" u="none" baseline="0">
              <a:solidFill>
                <a:schemeClr val="bg1"/>
              </a:solidFill>
              <a:latin typeface="Arial" panose="020B0604020202020204" pitchFamily="34" charset="0"/>
              <a:ea typeface="+mj-lt"/>
              <a:cs typeface="Arial" panose="020B0604020202020204" pitchFamily="34" charset="0"/>
            </a:rPr>
            <a:t>1. Картирование цепи поставок 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kumimoji="0" lang="ru-Ru" sz="16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Разработка графической репрезентации цепи поставок</a:t>
          </a:r>
          <a:endParaRPr lang="ru-Ru" sz="1600" b="0" i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685EF4-5938-4C0C-9A93-757A06C4838B}" type="parTrans" cxnId="{361F9EF5-1364-428B-9E63-EF4594B04CA7}">
      <dgm:prSet/>
      <dgm:spPr/>
      <dgm:t>
        <a:bodyPr/>
        <a:lstStyle/>
        <a:p>
          <a:endParaRPr lang="ru-Ru"/>
        </a:p>
      </dgm:t>
    </dgm:pt>
    <dgm:pt modelId="{AAE23BDD-DF11-4A96-BD47-F20943A82D54}" type="sibTrans" cxnId="{361F9EF5-1364-428B-9E63-EF4594B04CA7}">
      <dgm:prSet/>
      <dgm:spPr/>
      <dgm:t>
        <a:bodyPr/>
        <a:lstStyle/>
        <a:p>
          <a:endParaRPr lang="ru-Ru"/>
        </a:p>
      </dgm:t>
    </dgm:pt>
    <dgm:pt modelId="{8333F5F5-6FBC-4BFB-8584-37834FCC93F5}">
      <dgm:prSet phldrT="[Text]" custT="1"/>
      <dgm:spPr>
        <a:solidFill>
          <a:srgbClr val="C00000"/>
        </a:solidFill>
      </dgm:spPr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ru-Ru" sz="2100" b="1" i="0" u="none" baseline="0">
              <a:latin typeface="Arial" panose="020B0604020202020204" pitchFamily="34" charset="0"/>
              <a:cs typeface="Arial" panose="020B0604020202020204" pitchFamily="34" charset="0"/>
            </a:rPr>
            <a:t>2. Оценка модели технологической зрелости (СММ)***** 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kumimoji="0" lang="ru-Ru" sz="16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Оценить </a:t>
          </a:r>
          <a:r>
            <a:rPr kumimoji="0" lang="ru-Ru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возможности </a:t>
          </a:r>
          <a:r>
            <a:rPr kumimoji="0" lang="ru-Ru" sz="16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и функциональность цепи поставок в системе здравоохранения.</a:t>
          </a:r>
          <a:endParaRPr lang="ru-Ru" sz="1600" b="0" i="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8C41F1-B1D5-413C-B56F-4495274E1742}" type="parTrans" cxnId="{F7614FB1-7DA3-4FB5-8004-16A4C763D659}">
      <dgm:prSet/>
      <dgm:spPr/>
      <dgm:t>
        <a:bodyPr/>
        <a:lstStyle/>
        <a:p>
          <a:endParaRPr lang="ru-Ru"/>
        </a:p>
      </dgm:t>
    </dgm:pt>
    <dgm:pt modelId="{9FA1E02B-54BF-4281-839F-3D0F3ED1B6F5}" type="sibTrans" cxnId="{F7614FB1-7DA3-4FB5-8004-16A4C763D659}">
      <dgm:prSet/>
      <dgm:spPr/>
      <dgm:t>
        <a:bodyPr/>
        <a:lstStyle/>
        <a:p>
          <a:endParaRPr lang="ru-Ru"/>
        </a:p>
      </dgm:t>
    </dgm:pt>
    <dgm:pt modelId="{D641D9E6-B2D0-4B86-A3A9-B78498F78167}">
      <dgm:prSet phldrT="[Text]" custT="1"/>
      <dgm:spPr>
        <a:solidFill>
          <a:srgbClr val="C00000"/>
        </a:solidFill>
      </dgm:spPr>
      <dgm:t>
        <a:bodyPr/>
        <a:lstStyle/>
        <a:p>
          <a:pPr algn="l" rtl="0">
            <a:lnSpc>
              <a:spcPct val="100000"/>
            </a:lnSpc>
            <a:spcAft>
              <a:spcPts val="0"/>
            </a:spcAft>
          </a:pPr>
          <a:r>
            <a:rPr lang="ru-Ru" sz="2100" b="1" i="0" u="none" baseline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3. Ключевые показатели эффективности (КПЭ)*****</a:t>
          </a:r>
        </a:p>
        <a:p>
          <a:pPr algn="l" rtl="0">
            <a:lnSpc>
              <a:spcPct val="100000"/>
            </a:lnSpc>
            <a:spcAft>
              <a:spcPts val="0"/>
            </a:spcAft>
          </a:pPr>
          <a:r>
            <a:rPr kumimoji="0" lang="ru-Ru" sz="16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   Оценить </a:t>
          </a:r>
          <a:r>
            <a:rPr kumimoji="0" lang="ru-Ru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эффективность </a:t>
          </a:r>
          <a:r>
            <a:rPr kumimoji="0" lang="ru-Ru" sz="16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цепи поставок в системе здравоохранения.</a:t>
          </a:r>
          <a:endParaRPr lang="ru-Ru" sz="1600" b="0" i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4238D90-1BC4-4B6C-AE78-AABC454F01EC}" type="parTrans" cxnId="{DEA765FB-2DCF-476A-A615-20AD6082D037}">
      <dgm:prSet/>
      <dgm:spPr/>
      <dgm:t>
        <a:bodyPr/>
        <a:lstStyle/>
        <a:p>
          <a:endParaRPr lang="ru-Ru"/>
        </a:p>
      </dgm:t>
    </dgm:pt>
    <dgm:pt modelId="{0E13D896-819F-4F6B-857F-8A079D04EE44}" type="sibTrans" cxnId="{DEA765FB-2DCF-476A-A615-20AD6082D037}">
      <dgm:prSet/>
      <dgm:spPr/>
      <dgm:t>
        <a:bodyPr/>
        <a:lstStyle/>
        <a:p>
          <a:endParaRPr lang="ru-Ru"/>
        </a:p>
      </dgm:t>
    </dgm:pt>
    <dgm:pt modelId="{D3781050-EC37-446E-B8A5-9B9B331886EA}" type="pres">
      <dgm:prSet presAssocID="{FCDC6674-2410-4707-81CC-0A337FFABF2D}" presName="Name0" presStyleCnt="0">
        <dgm:presLayoutVars>
          <dgm:chMax val="7"/>
          <dgm:chPref val="7"/>
          <dgm:dir/>
        </dgm:presLayoutVars>
      </dgm:prSet>
      <dgm:spPr/>
    </dgm:pt>
    <dgm:pt modelId="{DDFDFE8D-3D91-42BA-8529-03DA6108DCF1}" type="pres">
      <dgm:prSet presAssocID="{FCDC6674-2410-4707-81CC-0A337FFABF2D}" presName="Name1" presStyleCnt="0"/>
      <dgm:spPr/>
    </dgm:pt>
    <dgm:pt modelId="{6901086A-E992-49F4-9B8F-6C206888E5C2}" type="pres">
      <dgm:prSet presAssocID="{FCDC6674-2410-4707-81CC-0A337FFABF2D}" presName="cycle" presStyleCnt="0"/>
      <dgm:spPr/>
    </dgm:pt>
    <dgm:pt modelId="{BB2A2DA9-95F9-4EDB-8A93-332E3C571D1F}" type="pres">
      <dgm:prSet presAssocID="{FCDC6674-2410-4707-81CC-0A337FFABF2D}" presName="srcNode" presStyleLbl="node1" presStyleIdx="0" presStyleCnt="3"/>
      <dgm:spPr/>
    </dgm:pt>
    <dgm:pt modelId="{38D09D35-0DF1-4A7D-8794-3CACCC9E8618}" type="pres">
      <dgm:prSet presAssocID="{FCDC6674-2410-4707-81CC-0A337FFABF2D}" presName="conn" presStyleLbl="parChTrans1D2" presStyleIdx="0" presStyleCnt="1"/>
      <dgm:spPr/>
    </dgm:pt>
    <dgm:pt modelId="{5F0732AB-756D-4A5D-ADFC-873995D4C555}" type="pres">
      <dgm:prSet presAssocID="{FCDC6674-2410-4707-81CC-0A337FFABF2D}" presName="extraNode" presStyleLbl="node1" presStyleIdx="0" presStyleCnt="3"/>
      <dgm:spPr/>
    </dgm:pt>
    <dgm:pt modelId="{7419A35B-3C02-487E-AEEA-118FE43E67FF}" type="pres">
      <dgm:prSet presAssocID="{FCDC6674-2410-4707-81CC-0A337FFABF2D}" presName="dstNode" presStyleLbl="node1" presStyleIdx="0" presStyleCnt="3"/>
      <dgm:spPr/>
    </dgm:pt>
    <dgm:pt modelId="{0C74A69E-B933-4B10-A78F-CEA397BECBEA}" type="pres">
      <dgm:prSet presAssocID="{E386775E-1844-41A2-8E77-4B01CCEC98F3}" presName="text_1" presStyleLbl="node1" presStyleIdx="0" presStyleCnt="3" custLinFactNeighborX="-528">
        <dgm:presLayoutVars>
          <dgm:bulletEnabled val="1"/>
        </dgm:presLayoutVars>
      </dgm:prSet>
      <dgm:spPr/>
    </dgm:pt>
    <dgm:pt modelId="{5A166DF9-7005-458D-BB48-2E24CD94FAE7}" type="pres">
      <dgm:prSet presAssocID="{E386775E-1844-41A2-8E77-4B01CCEC98F3}" presName="accent_1" presStyleCnt="0"/>
      <dgm:spPr/>
    </dgm:pt>
    <dgm:pt modelId="{569AC37E-6726-4238-A57A-C8434D5D0F1D}" type="pres">
      <dgm:prSet presAssocID="{E386775E-1844-41A2-8E77-4B01CCEC98F3}" presName="accentRepeatNode" presStyleLbl="solidFgAcc1" presStyleIdx="0" presStyleCnt="3"/>
      <dgm:spPr/>
    </dgm:pt>
    <dgm:pt modelId="{CADE4C5C-EF94-4255-B688-C7AA0922E26E}" type="pres">
      <dgm:prSet presAssocID="{8333F5F5-6FBC-4BFB-8584-37834FCC93F5}" presName="text_2" presStyleLbl="node1" presStyleIdx="1" presStyleCnt="3" custLinFactNeighborX="-558">
        <dgm:presLayoutVars>
          <dgm:bulletEnabled val="1"/>
        </dgm:presLayoutVars>
      </dgm:prSet>
      <dgm:spPr/>
    </dgm:pt>
    <dgm:pt modelId="{556C6B9E-5852-4AF9-BFAA-85333019C311}" type="pres">
      <dgm:prSet presAssocID="{8333F5F5-6FBC-4BFB-8584-37834FCC93F5}" presName="accent_2" presStyleCnt="0"/>
      <dgm:spPr/>
    </dgm:pt>
    <dgm:pt modelId="{787C164B-CFCE-47AF-B262-314E9E0E1285}" type="pres">
      <dgm:prSet presAssocID="{8333F5F5-6FBC-4BFB-8584-37834FCC93F5}" presName="accentRepeatNode" presStyleLbl="solidFgAcc1" presStyleIdx="1" presStyleCnt="3"/>
      <dgm:spPr/>
    </dgm:pt>
    <dgm:pt modelId="{DB35DE6A-AEDE-4D31-B16D-0366F0D7D0E8}" type="pres">
      <dgm:prSet presAssocID="{D641D9E6-B2D0-4B86-A3A9-B78498F78167}" presName="text_3" presStyleLbl="node1" presStyleIdx="2" presStyleCnt="3">
        <dgm:presLayoutVars>
          <dgm:bulletEnabled val="1"/>
        </dgm:presLayoutVars>
      </dgm:prSet>
      <dgm:spPr/>
    </dgm:pt>
    <dgm:pt modelId="{DB2D9BF1-CF00-49E1-BBAF-017E46891BFF}" type="pres">
      <dgm:prSet presAssocID="{D641D9E6-B2D0-4B86-A3A9-B78498F78167}" presName="accent_3" presStyleCnt="0"/>
      <dgm:spPr/>
    </dgm:pt>
    <dgm:pt modelId="{0554BBCD-3515-455D-99C5-6AB7E4130130}" type="pres">
      <dgm:prSet presAssocID="{D641D9E6-B2D0-4B86-A3A9-B78498F78167}" presName="accentRepeatNode" presStyleLbl="solidFgAcc1" presStyleIdx="2" presStyleCnt="3"/>
      <dgm:spPr/>
    </dgm:pt>
  </dgm:ptLst>
  <dgm:cxnLst>
    <dgm:cxn modelId="{B993B63C-B266-4A70-8753-604E5F784A33}" type="presOf" srcId="{E386775E-1844-41A2-8E77-4B01CCEC98F3}" destId="{0C74A69E-B933-4B10-A78F-CEA397BECBEA}" srcOrd="0" destOrd="0" presId="urn:microsoft.com/office/officeart/2008/layout/VerticalCurvedList"/>
    <dgm:cxn modelId="{D211B971-6417-4E60-85C9-B94B43A5D182}" type="presOf" srcId="{8333F5F5-6FBC-4BFB-8584-37834FCC93F5}" destId="{CADE4C5C-EF94-4255-B688-C7AA0922E26E}" srcOrd="0" destOrd="0" presId="urn:microsoft.com/office/officeart/2008/layout/VerticalCurvedList"/>
    <dgm:cxn modelId="{67332054-F585-47AF-BDF8-994EC587A286}" type="presOf" srcId="{D641D9E6-B2D0-4B86-A3A9-B78498F78167}" destId="{DB35DE6A-AEDE-4D31-B16D-0366F0D7D0E8}" srcOrd="0" destOrd="0" presId="urn:microsoft.com/office/officeart/2008/layout/VerticalCurvedList"/>
    <dgm:cxn modelId="{308A4A81-94C6-470B-B98B-16F7C0476D0E}" type="presOf" srcId="{FCDC6674-2410-4707-81CC-0A337FFABF2D}" destId="{D3781050-EC37-446E-B8A5-9B9B331886EA}" srcOrd="0" destOrd="0" presId="urn:microsoft.com/office/officeart/2008/layout/VerticalCurvedList"/>
    <dgm:cxn modelId="{F7614FB1-7DA3-4FB5-8004-16A4C763D659}" srcId="{FCDC6674-2410-4707-81CC-0A337FFABF2D}" destId="{8333F5F5-6FBC-4BFB-8584-37834FCC93F5}" srcOrd="1" destOrd="0" parTransId="{F38C41F1-B1D5-413C-B56F-4495274E1742}" sibTransId="{9FA1E02B-54BF-4281-839F-3D0F3ED1B6F5}"/>
    <dgm:cxn modelId="{960574CC-9121-4325-8D3B-ADE11E227C16}" type="presOf" srcId="{AAE23BDD-DF11-4A96-BD47-F20943A82D54}" destId="{38D09D35-0DF1-4A7D-8794-3CACCC9E8618}" srcOrd="0" destOrd="0" presId="urn:microsoft.com/office/officeart/2008/layout/VerticalCurvedList"/>
    <dgm:cxn modelId="{361F9EF5-1364-428B-9E63-EF4594B04CA7}" srcId="{FCDC6674-2410-4707-81CC-0A337FFABF2D}" destId="{E386775E-1844-41A2-8E77-4B01CCEC98F3}" srcOrd="0" destOrd="0" parTransId="{EF685EF4-5938-4C0C-9A93-757A06C4838B}" sibTransId="{AAE23BDD-DF11-4A96-BD47-F20943A82D54}"/>
    <dgm:cxn modelId="{DEA765FB-2DCF-476A-A615-20AD6082D037}" srcId="{FCDC6674-2410-4707-81CC-0A337FFABF2D}" destId="{D641D9E6-B2D0-4B86-A3A9-B78498F78167}" srcOrd="2" destOrd="0" parTransId="{04238D90-1BC4-4B6C-AE78-AABC454F01EC}" sibTransId="{0E13D896-819F-4F6B-857F-8A079D04EE44}"/>
    <dgm:cxn modelId="{E169173F-DCAF-4080-8AAF-110A5881C925}" type="presParOf" srcId="{D3781050-EC37-446E-B8A5-9B9B331886EA}" destId="{DDFDFE8D-3D91-42BA-8529-03DA6108DCF1}" srcOrd="0" destOrd="0" presId="urn:microsoft.com/office/officeart/2008/layout/VerticalCurvedList"/>
    <dgm:cxn modelId="{25F0EF77-021F-435F-B26B-F38EA2CB7496}" type="presParOf" srcId="{DDFDFE8D-3D91-42BA-8529-03DA6108DCF1}" destId="{6901086A-E992-49F4-9B8F-6C206888E5C2}" srcOrd="0" destOrd="0" presId="urn:microsoft.com/office/officeart/2008/layout/VerticalCurvedList"/>
    <dgm:cxn modelId="{5516995C-77AB-415B-8D69-C0E477C54758}" type="presParOf" srcId="{6901086A-E992-49F4-9B8F-6C206888E5C2}" destId="{BB2A2DA9-95F9-4EDB-8A93-332E3C571D1F}" srcOrd="0" destOrd="0" presId="urn:microsoft.com/office/officeart/2008/layout/VerticalCurvedList"/>
    <dgm:cxn modelId="{4EE79F4B-E9EE-4105-91CB-9F5FF49F70AA}" type="presParOf" srcId="{6901086A-E992-49F4-9B8F-6C206888E5C2}" destId="{38D09D35-0DF1-4A7D-8794-3CACCC9E8618}" srcOrd="1" destOrd="0" presId="urn:microsoft.com/office/officeart/2008/layout/VerticalCurvedList"/>
    <dgm:cxn modelId="{3665043A-CA36-4AA8-9631-515FEF84C368}" type="presParOf" srcId="{6901086A-E992-49F4-9B8F-6C206888E5C2}" destId="{5F0732AB-756D-4A5D-ADFC-873995D4C555}" srcOrd="2" destOrd="0" presId="urn:microsoft.com/office/officeart/2008/layout/VerticalCurvedList"/>
    <dgm:cxn modelId="{3189E85E-E4BC-4707-A4A5-D8C64974EA4C}" type="presParOf" srcId="{6901086A-E992-49F4-9B8F-6C206888E5C2}" destId="{7419A35B-3C02-487E-AEEA-118FE43E67FF}" srcOrd="3" destOrd="0" presId="urn:microsoft.com/office/officeart/2008/layout/VerticalCurvedList"/>
    <dgm:cxn modelId="{60A1600E-70CC-42CD-93E5-DAC3D2020111}" type="presParOf" srcId="{DDFDFE8D-3D91-42BA-8529-03DA6108DCF1}" destId="{0C74A69E-B933-4B10-A78F-CEA397BECBEA}" srcOrd="1" destOrd="0" presId="urn:microsoft.com/office/officeart/2008/layout/VerticalCurvedList"/>
    <dgm:cxn modelId="{E41E9B0C-B892-434F-88AF-E953BE45E771}" type="presParOf" srcId="{DDFDFE8D-3D91-42BA-8529-03DA6108DCF1}" destId="{5A166DF9-7005-458D-BB48-2E24CD94FAE7}" srcOrd="2" destOrd="0" presId="urn:microsoft.com/office/officeart/2008/layout/VerticalCurvedList"/>
    <dgm:cxn modelId="{DD74645D-F315-4E34-BE81-FC007BFE3D86}" type="presParOf" srcId="{5A166DF9-7005-458D-BB48-2E24CD94FAE7}" destId="{569AC37E-6726-4238-A57A-C8434D5D0F1D}" srcOrd="0" destOrd="0" presId="urn:microsoft.com/office/officeart/2008/layout/VerticalCurvedList"/>
    <dgm:cxn modelId="{DEF74F97-2AE7-4D1F-B6C4-FD6EA410F33A}" type="presParOf" srcId="{DDFDFE8D-3D91-42BA-8529-03DA6108DCF1}" destId="{CADE4C5C-EF94-4255-B688-C7AA0922E26E}" srcOrd="3" destOrd="0" presId="urn:microsoft.com/office/officeart/2008/layout/VerticalCurvedList"/>
    <dgm:cxn modelId="{4DFD1607-5133-4D97-8C6C-1C9596DE3E81}" type="presParOf" srcId="{DDFDFE8D-3D91-42BA-8529-03DA6108DCF1}" destId="{556C6B9E-5852-4AF9-BFAA-85333019C311}" srcOrd="4" destOrd="0" presId="urn:microsoft.com/office/officeart/2008/layout/VerticalCurvedList"/>
    <dgm:cxn modelId="{283C5515-266D-48B0-9554-7CE1F209CFBB}" type="presParOf" srcId="{556C6B9E-5852-4AF9-BFAA-85333019C311}" destId="{787C164B-CFCE-47AF-B262-314E9E0E1285}" srcOrd="0" destOrd="0" presId="urn:microsoft.com/office/officeart/2008/layout/VerticalCurvedList"/>
    <dgm:cxn modelId="{BA8295A3-11AB-4B5B-AE4D-96DF5A16A5F9}" type="presParOf" srcId="{DDFDFE8D-3D91-42BA-8529-03DA6108DCF1}" destId="{DB35DE6A-AEDE-4D31-B16D-0366F0D7D0E8}" srcOrd="5" destOrd="0" presId="urn:microsoft.com/office/officeart/2008/layout/VerticalCurvedList"/>
    <dgm:cxn modelId="{4CB9683C-C54D-472E-9350-CF27D35613AE}" type="presParOf" srcId="{DDFDFE8D-3D91-42BA-8529-03DA6108DCF1}" destId="{DB2D9BF1-CF00-49E1-BBAF-017E46891BFF}" srcOrd="6" destOrd="0" presId="urn:microsoft.com/office/officeart/2008/layout/VerticalCurvedList"/>
    <dgm:cxn modelId="{06D1FB0F-B093-45C2-955D-E7C6F07A5F32}" type="presParOf" srcId="{DB2D9BF1-CF00-49E1-BBAF-017E46891BFF}" destId="{0554BBCD-3515-455D-99C5-6AB7E413013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D09D35-0DF1-4A7D-8794-3CACCC9E8618}">
      <dsp:nvSpPr>
        <dsp:cNvPr id="0" name=""/>
        <dsp:cNvSpPr/>
      </dsp:nvSpPr>
      <dsp:spPr>
        <a:xfrm>
          <a:off x="-4784718" y="-733351"/>
          <a:ext cx="5698977" cy="5698977"/>
        </a:xfrm>
        <a:prstGeom prst="blockArc">
          <a:avLst>
            <a:gd name="adj1" fmla="val 18900000"/>
            <a:gd name="adj2" fmla="val 2700000"/>
            <a:gd name="adj3" fmla="val 37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74A69E-B933-4B10-A78F-CEA397BECBEA}">
      <dsp:nvSpPr>
        <dsp:cNvPr id="0" name=""/>
        <dsp:cNvSpPr/>
      </dsp:nvSpPr>
      <dsp:spPr>
        <a:xfrm>
          <a:off x="536693" y="423227"/>
          <a:ext cx="9717354" cy="846455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1874" tIns="53340" rIns="53340" bIns="53340" numCol="1" spcCol="1270" anchor="ctr" anchorCtr="0">
          <a:noAutofit/>
        </a:bodyPr>
        <a:lstStyle/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100" b="1" i="0" u="none" kern="1200" baseline="0">
              <a:solidFill>
                <a:schemeClr val="bg1"/>
              </a:solidFill>
              <a:latin typeface="Arial" panose="020B0604020202020204" pitchFamily="34" charset="0"/>
              <a:ea typeface="+mj-lt"/>
              <a:cs typeface="Arial" panose="020B0604020202020204" pitchFamily="34" charset="0"/>
            </a:rPr>
            <a:t>1. Картирование цепи поставок </a:t>
          </a:r>
        </a:p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kumimoji="0" lang="ru-Ru" sz="16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Разработка графической репрезентации цепи поставок</a:t>
          </a:r>
          <a:endParaRPr lang="ru-Ru" sz="1600" b="0" i="0" kern="120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36693" y="423227"/>
        <a:ext cx="9717354" cy="846455"/>
      </dsp:txXfrm>
    </dsp:sp>
    <dsp:sp modelId="{569AC37E-6726-4238-A57A-C8434D5D0F1D}">
      <dsp:nvSpPr>
        <dsp:cNvPr id="0" name=""/>
        <dsp:cNvSpPr/>
      </dsp:nvSpPr>
      <dsp:spPr>
        <a:xfrm>
          <a:off x="58966" y="317420"/>
          <a:ext cx="1058068" cy="10580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DE4C5C-EF94-4255-B688-C7AA0922E26E}">
      <dsp:nvSpPr>
        <dsp:cNvPr id="0" name=""/>
        <dsp:cNvSpPr/>
      </dsp:nvSpPr>
      <dsp:spPr>
        <a:xfrm>
          <a:off x="843181" y="1692910"/>
          <a:ext cx="9409668" cy="846455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1874" tIns="53340" rIns="53340" bIns="53340" numCol="1" spcCol="1270" anchor="ctr" anchorCtr="0">
          <a:noAutofit/>
        </a:bodyPr>
        <a:lstStyle/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100" b="1" i="0" u="none" kern="1200" baseline="0">
              <a:latin typeface="Arial" panose="020B0604020202020204" pitchFamily="34" charset="0"/>
              <a:cs typeface="Arial" panose="020B0604020202020204" pitchFamily="34" charset="0"/>
            </a:rPr>
            <a:t>2. Оценка модели технологической зрелости (СММ)***** </a:t>
          </a:r>
        </a:p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kumimoji="0" lang="ru-Ru" sz="16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Оценить </a:t>
          </a:r>
          <a:r>
            <a:rPr kumimoji="0" lang="ru-Ru" sz="1600" b="1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возможности </a:t>
          </a:r>
          <a:r>
            <a:rPr kumimoji="0" lang="ru-Ru" sz="16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и функциональность цепи поставок в системе здравоохранения.</a:t>
          </a:r>
          <a:endParaRPr lang="ru-Ru" sz="1600" b="0" i="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43181" y="1692910"/>
        <a:ext cx="9409668" cy="846455"/>
      </dsp:txXfrm>
    </dsp:sp>
    <dsp:sp modelId="{787C164B-CFCE-47AF-B262-314E9E0E1285}">
      <dsp:nvSpPr>
        <dsp:cNvPr id="0" name=""/>
        <dsp:cNvSpPr/>
      </dsp:nvSpPr>
      <dsp:spPr>
        <a:xfrm>
          <a:off x="366652" y="1587103"/>
          <a:ext cx="1058068" cy="10580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35DE6A-AEDE-4D31-B16D-0366F0D7D0E8}">
      <dsp:nvSpPr>
        <dsp:cNvPr id="0" name=""/>
        <dsp:cNvSpPr/>
      </dsp:nvSpPr>
      <dsp:spPr>
        <a:xfrm>
          <a:off x="588000" y="2962592"/>
          <a:ext cx="9717354" cy="846455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1874" tIns="53340" rIns="53340" bIns="53340" numCol="1" spcCol="1270" anchor="ctr" anchorCtr="0">
          <a:noAutofit/>
        </a:bodyPr>
        <a:lstStyle/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100" b="1" i="0" u="none" kern="1200" baseline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3. Ключевые показатели эффективности (КПЭ)*****</a:t>
          </a:r>
        </a:p>
        <a:p>
          <a:pPr marL="0" lvl="0" indent="0" algn="l" defTabSz="933450" rtl="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kumimoji="0" lang="ru-Ru" sz="16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    Оценить </a:t>
          </a:r>
          <a:r>
            <a:rPr kumimoji="0" lang="ru-Ru" sz="1600" b="1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эффективность </a:t>
          </a:r>
          <a:r>
            <a:rPr kumimoji="0" lang="ru-Ru" sz="1600" b="0" i="0" u="none" strike="noStrike" kern="120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цепи поставок в системе здравоохранения.</a:t>
          </a:r>
          <a:endParaRPr lang="ru-Ru" sz="1600" b="0" i="0" kern="120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88000" y="2962592"/>
        <a:ext cx="9717354" cy="846455"/>
      </dsp:txXfrm>
    </dsp:sp>
    <dsp:sp modelId="{0554BBCD-3515-455D-99C5-6AB7E4130130}">
      <dsp:nvSpPr>
        <dsp:cNvPr id="0" name=""/>
        <dsp:cNvSpPr/>
      </dsp:nvSpPr>
      <dsp:spPr>
        <a:xfrm>
          <a:off x="58966" y="2856785"/>
          <a:ext cx="1058068" cy="105806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828C1-E30A-469A-A890-7E417A89C98D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D8AE4-A521-4C93-931F-3604DC3911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20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>
            <a:extLst>
              <a:ext uri="{FF2B5EF4-FFF2-40B4-BE49-F238E27FC236}">
                <a16:creationId xmlns:a16="http://schemas.microsoft.com/office/drawing/2014/main" id="{862AE6BF-C28D-46F8-8B7E-3CF4DA80A2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>
            <a:extLst>
              <a:ext uri="{FF2B5EF4-FFF2-40B4-BE49-F238E27FC236}">
                <a16:creationId xmlns:a16="http://schemas.microsoft.com/office/drawing/2014/main" id="{E101D81F-2B02-42C9-BA99-E06000C671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en-US" dirty="0"/>
          </a:p>
        </p:txBody>
      </p:sp>
      <p:sp>
        <p:nvSpPr>
          <p:cNvPr id="150532" name="Slide Number Placeholder 3">
            <a:extLst>
              <a:ext uri="{FF2B5EF4-FFF2-40B4-BE49-F238E27FC236}">
                <a16:creationId xmlns:a16="http://schemas.microsoft.com/office/drawing/2014/main" id="{1690B2DB-CD62-41C3-8AA2-73D30D4923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8BD8CF-D5AD-4563-901C-F5E2825D04F2}" type="slidenum">
              <a:rPr kumimoji="0" sz="1200" b="0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4618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Цель заключается в том, что уточнить потоки товаров и информации, разделить программные потоки и пути товаров, а также выявить параллельные системы и избыточность, «узкие места» и центральных игроков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Карта Гвинеи может помочь увидеть следующие аспекты: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Частичная интеграция распределительной системы по направлению сверху вниз от центрального медицинского склада 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Скученность количества игроков, участвующих в процессе закупок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Стандартизированная Информационная система управления логистикой при заметном исключении складов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Карта Ганы может помочь продемонстрировать следующие аспекты: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Частичная интеграция распределительной системы ниже уровня склада. Не все потоки товаров включены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Бессистемные методы распространения 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Большое количество закупщиков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Запутанность информации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Центральная роль районных и региональных сотрудников системы здравоохранения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848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Примечание.  Покажите анкету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012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4836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138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Стандартизированный набор лучших практик, ресурсов и процессов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666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 результате, мы измерим </a:t>
            </a:r>
            <a:r>
              <a:rPr lang="ru-Ru" b="1" i="0" u="none" baseline="0"/>
              <a:t>возможности </a:t>
            </a:r>
            <a:r>
              <a:rPr lang="ru-Ru" b="0" i="0" u="none" baseline="0"/>
              <a:t>и </a:t>
            </a:r>
            <a:r>
              <a:rPr lang="ru-Ru" b="1" i="0" u="none" baseline="0"/>
              <a:t>эффективность</a:t>
            </a:r>
            <a:r>
              <a:rPr lang="ru-Ru" b="0" i="0" u="none" baseline="0"/>
              <a:t> системы цепи поставок в сфере общественного здравоохранения страны по 11 различным функциональным областям/модулям и многочисленным уровням системы.</a:t>
            </a:r>
          </a:p>
          <a:p>
            <a:endParaRPr lang="ru-Ru" b="0" dirty="0"/>
          </a:p>
          <a:p>
            <a:pPr algn="l" rtl="0"/>
            <a:r>
              <a:rPr lang="ru-Ru" b="0" i="0" u="none" baseline="0"/>
              <a:t>Теоретически, результаты работы можно представить в виде карты, расположенной в двухмерной плоскости, на одной оси которой будет располагаться эффективность, а на другой — возможности.  Приведенный здесь пример является абсолютно гипотетическим.  В данной гипотетической ситуации видно, например, следующее:</a:t>
            </a:r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1" i="0" u="none" baseline="0"/>
              <a:t>Закупки </a:t>
            </a:r>
            <a:r>
              <a:rPr lang="ru-Ru" b="0" i="0" u="none" baseline="0"/>
              <a:t>— видно, что система цепи поставок обладает относительно высокими возможностями (протягиваются вдоль горизонтальной оси, возможно, 70 %), однако показатели эффективности довольно низкие (может быть, 40 %).  В данном случае можно сказать, что аспекты закупок системы </a:t>
            </a:r>
            <a:r>
              <a:rPr lang="ru-Ru" b="0" i="1" u="none" baseline="0"/>
              <a:t>уступают</a:t>
            </a:r>
            <a:r>
              <a:rPr lang="ru-Ru" b="0" i="0" u="none" baseline="0"/>
              <a:t> по отношению к ее возможностям.  Наша оценка позволит вам (1) выявить этот аспект и (2) возможно, поможет определить, </a:t>
            </a:r>
            <a:r>
              <a:rPr lang="ru-Ru" b="0" i="1" u="none" baseline="0"/>
              <a:t>почему</a:t>
            </a:r>
            <a:r>
              <a:rPr lang="ru-Ru" b="0" i="0" u="none" baseline="0"/>
              <a:t> так происходит, какие аспекты закупочного процесса, возможно, вызывают проблемы.</a:t>
            </a:r>
            <a:endParaRPr lang="ru-Ru" dirty="0"/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1" i="0" u="none" baseline="0"/>
              <a:t>Организация сбора и удаления отходов</a:t>
            </a:r>
            <a:r>
              <a:rPr lang="ru-Ru" b="0" i="0" u="none" baseline="0"/>
              <a:t> — видно, что аспекты организации сбора и удаления отходов цепи поставок в данном примере обладают низкими возможностями и низкой эффективностью.  В данном случае оценка помогла определить, что данная важная составляющая системы цепи поставок в сфере здравоохранения, очевидно, полностью упущена из виду.  Министерство здравоохранения, заинтересованные стороны и вся цепь поставок, возможно, пожелают инвестировать больше ресурсов и времени в устранение этого вновь выявленного упущения.</a:t>
            </a:r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0" i="1" u="none" baseline="0"/>
              <a:t>Как вы можете совершенствоваться, устраняя пробелы?  </a:t>
            </a:r>
            <a:r>
              <a:rPr lang="ru-Ru" b="0" i="0" u="none" baseline="0"/>
              <a:t>Посмотрите на стрелочки, выходящие из модуля </a:t>
            </a:r>
            <a:r>
              <a:rPr lang="ru-Ru" b="1" i="0" u="none" baseline="0"/>
              <a:t>Складирование.</a:t>
            </a:r>
            <a:r>
              <a:rPr lang="ru-Ru" b="0" i="0" u="none" baseline="0"/>
              <a:t> Для совершенствования можно работать над увеличением возможностей путем инвестирования в значительное повышение качества складских учреждений или увеличение их числа.  Или можно сосредоточиться на повышении эффективности на основе имеющихся возможностей.  В действительности, развитие возможностей с большой долей вероятности также поможет повысить эффективность (и наоборот), однако эта взаимосвязь необязательно будет автоматической или взаимно-однозначной, поэтому инвесторы могут предпочесть обдумать действия с помощью собственной стратегии.  Наша оценка поможет им в этом.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AA2D5316-FEF2-4AC6-A178-797C3EE4499B}" type="slidenum">
              <a:r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536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57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i="0" u="none" baseline="0"/>
              <a:t>(Нужды обучения и анализ или Оценка пробелов в квалификации)</a:t>
            </a:r>
          </a:p>
          <a:p>
            <a:endParaRPr lang="ru-R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Данный инструмент измеряет возможности по всем географическим областям... но разве мы говорим, что он не делает этого, потому что не является репрезентативным ниже национального уровня? В таком случае следует несколько уточнить данное заявление. Например, данный инструмент не предусматривает статистическое сравнение возможностей по регионам. </a:t>
            </a:r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530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69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1" i="0" u="none" baseline="0"/>
              <a:t>Задачи: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ea typeface="Calibri" panose="020F0502020204030204" pitchFamily="34" charset="0"/>
                <a:cs typeface="Times New Roman" panose="02020603050405020304" pitchFamily="18" charset="0"/>
              </a:rPr>
              <a:t>Оценить возможности и эффективность цепи поставок в сфере общественного здравоохранения Гвинеи для выявления «узких мест» и возможностей для развития.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Провести </a:t>
            </a:r>
            <a:r>
              <a:rPr lang="ru-Ru" b="0" i="0" u="none" baseline="0">
                <a:ea typeface="Calibri" panose="020F0502020204030204" pitchFamily="34" charset="0"/>
                <a:cs typeface="Times New Roman" panose="02020603050405020304" pitchFamily="18" charset="0"/>
              </a:rPr>
              <a:t>мониторинг</a:t>
            </a:r>
            <a:r>
              <a:rPr lang="ru-Ru" b="0" i="0" u="none" baseline="0"/>
              <a:t> влияния недавних мероприятий по улучшению цепи поставок и/или инвестиций.</a:t>
            </a:r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ea typeface="Calibri" panose="020F0502020204030204" pitchFamily="34" charset="0"/>
                <a:cs typeface="Times New Roman" panose="02020603050405020304" pitchFamily="18" charset="0"/>
              </a:rPr>
              <a:t>Оценить динамику развития после проведения оценки NSCA (версия 1.0) в 2016 году</a:t>
            </a:r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ea typeface="Calibri" panose="020F0502020204030204" pitchFamily="34" charset="0"/>
                <a:cs typeface="Times New Roman" panose="02020603050405020304" pitchFamily="18" charset="0"/>
              </a:rPr>
              <a:t>Оценить динамику развития по сравнению с 2017 годом</a:t>
            </a:r>
            <a:r>
              <a:rPr lang="ru-Ru" b="0" i="0" u="none" baseline="0"/>
              <a:t> «Plan stratégique de la chaîne nationale d’approvisionnement en produits de santé, 2017–2024»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ea typeface="Calibri" panose="020F0502020204030204" pitchFamily="34" charset="0"/>
                <a:cs typeface="Times New Roman" panose="02020603050405020304" pitchFamily="18" charset="0"/>
              </a:rPr>
              <a:t>Оказать влияние на будущее стратегическое планирование, политику и систему управления страны и задать направление для инвестиций в цепь поставок.</a:t>
            </a:r>
          </a:p>
          <a:p>
            <a:endParaRPr lang="ru-Ru" dirty="0"/>
          </a:p>
          <a:p>
            <a:pPr algn="l" rtl="0"/>
            <a:r>
              <a:rPr lang="ru-Ru" b="1" i="0" u="none" baseline="0"/>
              <a:t>NSCA: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5 типов учреждений, 150 объектов в целом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Все 38 префектур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40 сборщиков данных (студенты университета в области фармацевтики и чиновники министерства здравоохранения)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Основная группа оценки (7 человек)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3443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Пункты действий: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Определение приоритетности и последовательности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Обучение вопросам финансирования в случае неполного использования имеющихся возможностей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Небольшие изменения, например, в плане официальных должностных инструкций и стандартных операционных процедур (СОП)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Более крупные изменения, например, реформа системы закупок, обеспечение качества и управление отходами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877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56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buFont typeface="Arial" panose="020B0604020202020204" pitchFamily="34" charset="0"/>
              <a:buNone/>
            </a:pPr>
            <a:r>
              <a:rPr lang="ru-Ru" sz="1800" b="0" i="0" u="none" baseline="0"/>
              <a:t>Контекст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r>
              <a:rPr lang="ru-Ru" sz="1800" b="0" i="0" u="none" baseline="0"/>
              <a:t>В 2015 году министерство здравоохранения Ганы разработало свой первый Основной план цепи поставок.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r>
              <a:rPr lang="ru-Ru" sz="1800" b="0" i="0" u="none" baseline="0"/>
              <a:t>Основной план цепи поставок министерства здравоохранения Ганы (2016–2020 гг.) был призван руководить реализацией ключевых вмешательств, направленных на стратегическое реформирование цепи поставок.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r>
              <a:rPr lang="ru-Ru" sz="1800" b="0" i="0" u="none" baseline="0"/>
              <a:t>В связи с тем, что срок действия плана истекает в 2020 году, необходимо оценить ход его реализации вплоть до настоящего момента.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r>
              <a:rPr lang="ru-Ru" sz="1800" b="0" i="0" u="none" baseline="0"/>
              <a:t>Также в настоящее время Гана осуществляет развертывание Информационной системы управления логистикой системы здравоохранения на национальном уровне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r>
              <a:rPr lang="ru-Ru" sz="1800" b="0" i="0" u="none" baseline="0"/>
              <a:t>Помимо оценки динамики развития в ключевых областях реализации вплоть до настоящего момента, существует необходимость разработки комплексной основы для работы Информационной системы управления логистикой в целях обеспечения измерения доходности по инвестициями в 3-летний срок.</a:t>
            </a:r>
          </a:p>
          <a:p>
            <a:pPr marL="285750" lvl="0" indent="-285750" algn="l" rtl="0">
              <a:buFont typeface="Arial" panose="020B0604020202020204" pitchFamily="34" charset="0"/>
              <a:buChar char="•"/>
            </a:pPr>
            <a:endParaRPr lang="ru-Ru" sz="1800" dirty="0"/>
          </a:p>
          <a:p>
            <a:pPr algn="l" rtl="0"/>
            <a:r>
              <a:rPr lang="ru-Ru" b="0" i="0" u="none" baseline="0"/>
              <a:t>Задачи: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Анализ и измерение эффективности, операционной возможности, зрелости и технологической возможности национальной цепи поставок товаров медицинского назначения, финансируемой государственным сектором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Оценка динамики развития вплоть до настоящего момента в ключевых областях, приведенных в Основном плане цепи поставок (2016–2020 гг.) и пробелов в ходе реализации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Разработка комплексных основных параметров по наличию запасов и качеству логистических данных для внедрения Информационной системы управления логистикой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Выступить в качестве единственного «источника правды» и сформировать мощную количественную основу для воздействия на разработку следующего Основного плана цепи поставок (2021–2025 гг.)</a:t>
            </a:r>
          </a:p>
          <a:p>
            <a:pPr marL="0" lvl="0" indent="0" algn="l" rtl="0">
              <a:buFont typeface="Arial" panose="020B0604020202020204" pitchFamily="34" charset="0"/>
              <a:buNone/>
            </a:pPr>
            <a:endParaRPr lang="ru-Ru" dirty="0"/>
          </a:p>
          <a:p>
            <a:pPr marL="0" lvl="0" indent="0" algn="l" rtl="0">
              <a:buFont typeface="Arial" panose="020B0604020202020204" pitchFamily="34" charset="0"/>
              <a:buNone/>
            </a:pPr>
            <a:r>
              <a:rPr lang="ru-Ru" b="1" i="0" u="none" baseline="0"/>
              <a:t>Крупнейшая оценка NSCA на сегодняшний день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63 сборщика данных (фармацевты и сотрудники цепи поставок)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9 типов учреждений + 248 объектов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55 опросов ключевые источников информации на центральном уровне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10 КПЭ, включая данные о запасах по 11 товарам-маркерам и закупках по 6.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Основная группа оценки из 11 человек</a:t>
            </a:r>
          </a:p>
          <a:p>
            <a:pPr marL="171450" lvl="0" indent="-171450" algn="l" rtl="0">
              <a:buFont typeface="Arial" panose="020B0604020202020204" pitchFamily="34" charset="0"/>
              <a:buChar char="•"/>
            </a:pPr>
            <a:endParaRPr lang="ru-Ru" dirty="0"/>
          </a:p>
          <a:p>
            <a:pPr algn="l" rtl="0"/>
            <a:r>
              <a:rPr lang="ru-Ru" b="1" i="0" u="none" baseline="0"/>
              <a:t>Выводы: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Деятельность по финансированию и закупкам представляет собой ключевой риск.  Чрезвычайная размытость системы не позволяет следовать принципам.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Запутанная информация.  Работа над переходом к единой системе.  Выявлены отличные возможности для доработки, однако повышение эффективности потребует существенных инвестиций в развертывание/обучение до того, как возможности можно будет использовать в полной мере.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Запутанность системы стоит во главе.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Распределение носит бессистемный характер.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Нет контроля за качеством и организацией сбора и удаления отходов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Проблемы в сфере человеческих ресурсов: позиции в цепи поставок недооценены, и наблюдается дефицит персонала, в особенности, на низших уровнях</a:t>
            </a:r>
          </a:p>
          <a:p>
            <a:endParaRPr lang="ru-Ru" dirty="0"/>
          </a:p>
          <a:p>
            <a:pPr algn="l" rtl="0"/>
            <a:r>
              <a:rPr lang="ru-Ru" b="0" i="0" u="none" baseline="0"/>
              <a:t>Воздействие: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476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Пункты действий: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Определение приоритетности и последовательности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Обучение вопросам финансирования в случае неполного использования имеющихся возможностей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Небольшие изменения, например, в плане официальных должностных инструкций и стандартных операционных процедур (СОП)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Более крупные изменения, например, реформа системы закупок, обеспечение качества и управление отходами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075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90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Опять же, оценка NSCA включает три элемента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b="0" i="0" u="none" baseline="0"/>
              <a:t>1.  Картирование цепи поставок запускает процесс оценки. Соберите подробную информацию о ролях, сферах ответственности и взаимодействии внутри системы цепи поставок в сфере общественного здравоохранения. Стимулируйте вовлеченность заинтересованных сторон в получение результатов оценки</a:t>
            </a:r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2.  Анкета модели технологическое зрелости, в которой мы будем измерять </a:t>
            </a:r>
            <a:r>
              <a:rPr lang="ru-Ru" b="1" i="0" u="none" baseline="0"/>
              <a:t>возможности </a:t>
            </a:r>
            <a:r>
              <a:rPr lang="ru-Ru" b="0" i="0" u="none" baseline="0"/>
              <a:t>(подчеркните это ключевое слово!)</a:t>
            </a:r>
            <a:r>
              <a:rPr lang="ru-Ru" b="1" i="0" u="none" baseline="0"/>
              <a:t> </a:t>
            </a:r>
            <a:r>
              <a:rPr lang="ru-Ru" b="0" i="0" u="none" baseline="0"/>
              <a:t>и функциональность цепи поставок в системе здравоохранения</a:t>
            </a:r>
            <a:endParaRPr lang="ru-Ru" b="1" i="0" dirty="0"/>
          </a:p>
          <a:p>
            <a:pPr marL="628650" lvl="1" indent="-171450" algn="l" rtl="0">
              <a:buFont typeface="Arial" panose="020B0604020202020204" pitchFamily="34" charset="0"/>
              <a:buChar char="•"/>
            </a:pPr>
            <a:r>
              <a:rPr lang="ru-Ru" b="0" i="0" u="none" baseline="0"/>
              <a:t>3.  Ключевой показатель эффективности, с помощью которых мы будем измерять </a:t>
            </a:r>
            <a:r>
              <a:rPr lang="ru-Ru" b="1" i="0" u="none" baseline="0"/>
              <a:t>эффективность </a:t>
            </a:r>
            <a:r>
              <a:rPr lang="ru-Ru" b="0" i="0" u="none" baseline="0"/>
              <a:t>цепи поставок</a:t>
            </a:r>
          </a:p>
          <a:p>
            <a:pPr marL="0" lvl="0" indent="0" algn="l" rtl="0">
              <a:buFont typeface="Arial" panose="020B0604020202020204" pitchFamily="34" charset="0"/>
              <a:buNone/>
            </a:pPr>
            <a:endParaRPr lang="ru-Ru" b="0" i="1" dirty="0"/>
          </a:p>
          <a:p>
            <a:pPr marL="0" lvl="0" indent="0" algn="l" rtl="0">
              <a:buFont typeface="Arial" panose="020B0604020202020204" pitchFamily="34" charset="0"/>
              <a:buNone/>
            </a:pPr>
            <a:r>
              <a:rPr lang="ru-Ru" b="0" i="0" u="none" baseline="0"/>
              <a:t>Последние две части помечены звездочкой, потому что именно над ними мы будем работать совместно в ближайшие три недели.</a:t>
            </a:r>
          </a:p>
          <a:p>
            <a:pPr marL="0" lvl="0" indent="0" algn="l" rtl="0">
              <a:buFont typeface="Arial" panose="020B0604020202020204" pitchFamily="34" charset="0"/>
              <a:buNone/>
            </a:pPr>
            <a:endParaRPr lang="ru-Ru" b="0" i="0" dirty="0"/>
          </a:p>
          <a:p>
            <a:pPr marL="0" lvl="0" indent="0" algn="l" rtl="0">
              <a:buFont typeface="Arial" panose="020B0604020202020204" pitchFamily="34" charset="0"/>
              <a:buNone/>
            </a:pPr>
            <a:r>
              <a:rPr lang="ru-Ru" b="0" i="0" u="none" baseline="0"/>
              <a:t>Давайте рассмотрим их чуть более подробно...</a:t>
            </a:r>
            <a:endParaRPr lang="ru-Ru" i="0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CD5D8AE4-A521-4C93-931F-3604DC391183}" type="slidenum">
              <a:r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301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3"/>
            <a:ext cx="11785599" cy="6450636"/>
          </a:xfrm>
          <a:prstGeom prst="rect">
            <a:avLst/>
          </a:prstGeom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0C00456-721A-A94C-800A-D5E7EE91C160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chemeClr val="bg1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3504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39341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 sz="2200"/>
            </a:lvl1pPr>
            <a:lvl2pPr>
              <a:defRPr sz="2000" baseline="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</a:t>
            </a:r>
          </a:p>
        </p:txBody>
      </p:sp>
    </p:spTree>
    <p:extLst>
      <p:ext uri="{BB962C8B-B14F-4D97-AF65-F5344CB8AC3E}">
        <p14:creationId xmlns:p14="http://schemas.microsoft.com/office/powerpoint/2010/main" val="3346350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200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1800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200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1800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5958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200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200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200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67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4208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000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5601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3279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201" y="203681"/>
            <a:ext cx="11785601" cy="645063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3F4168E2-91C5-9646-9F53-5B4E70AF759D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30844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B2C8F94-9D67-854F-8417-3B884156945E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55392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Full Red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8/8/2022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2817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18715"/>
            <a:ext cx="5181600" cy="1600200"/>
          </a:xfrm>
          <a:effectLst/>
        </p:spPr>
        <p:txBody>
          <a:bodyPr anchor="b" anchorCtr="0">
            <a:normAutofit/>
          </a:bodyPr>
          <a:lstStyle>
            <a:lvl1pPr>
              <a:defRPr sz="3174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14400" y="4146997"/>
            <a:ext cx="4572000" cy="1600200"/>
          </a:xfrm>
          <a:effectLst/>
        </p:spPr>
        <p:txBody>
          <a:bodyPr>
            <a:normAutofit/>
          </a:bodyPr>
          <a:lstStyle>
            <a:lvl1pPr marL="0" indent="0" algn="l">
              <a:buNone/>
              <a:defRPr sz="2116">
                <a:solidFill>
                  <a:schemeClr val="bg1"/>
                </a:solidFill>
              </a:defRPr>
            </a:lvl1pPr>
            <a:lvl2pPr marL="6047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9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4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8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3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3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7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995680" y="3932955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753866"/>
            <a:ext cx="1826231" cy="543508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231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14FB1AD-D69E-B741-965A-0BAE826C2FA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3957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AB18E012-EC0C-1649-A039-CB178266D114}" type="datetime1">
              <a:rPr lang="en-US" smtClean="0"/>
              <a:t>8/8/2022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1133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631731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3658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1309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d/Gray Title Only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511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4470" marR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lvl1pPr>
            <a:lvl2pPr>
              <a:defRPr sz="2000"/>
            </a:lvl2pPr>
            <a:lvl3pPr>
              <a:defRPr sz="2000"/>
            </a:lvl3pPr>
          </a:lstStyle>
          <a:p>
            <a:pPr marL="304470" marR="0" lvl="0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Click to edit Master text styles</a:t>
            </a:r>
          </a:p>
          <a:p>
            <a:pPr marL="905009" marR="0" lvl="1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Second level</a:t>
            </a:r>
          </a:p>
          <a:p>
            <a:pPr marL="1209477" marR="0" lvl="2" indent="-304470" algn="l" defTabSz="60473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8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n-US" sz="2116" b="0" i="0" u="none" strike="noStrike" kern="1200" cap="none" spc="0" normalizeH="0" baseline="0" noProof="0" dirty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Gill Sans MT"/>
                <a:ea typeface="+mn-ea"/>
                <a:cs typeface="Gill Sans MT"/>
              </a:rPr>
              <a:t>Third</a:t>
            </a:r>
          </a:p>
        </p:txBody>
      </p:sp>
    </p:spTree>
    <p:extLst>
      <p:ext uri="{BB962C8B-B14F-4D97-AF65-F5344CB8AC3E}">
        <p14:creationId xmlns:p14="http://schemas.microsoft.com/office/powerpoint/2010/main" val="346192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94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530563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086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524000" y="707638"/>
            <a:ext cx="7315200" cy="580800"/>
          </a:xfrm>
        </p:spPr>
        <p:txBody>
          <a:bodyPr wrap="square" anchor="t" anchorCtr="0">
            <a:spAutoFit/>
          </a:bodyPr>
          <a:lstStyle>
            <a:lvl1pPr>
              <a:defRPr sz="3174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349C05-927F-3348-96DF-9086CF2761D6}" type="datetime1">
              <a:rPr lang="en-US" smtClean="0"/>
              <a:t>8/8/2022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025" y="5747196"/>
            <a:ext cx="1826231" cy="543508"/>
          </a:xfrm>
          <a:prstGeom prst="rect">
            <a:avLst/>
          </a:prstGeom>
          <a:effectLst/>
        </p:spPr>
      </p:pic>
      <p:cxnSp>
        <p:nvCxnSpPr>
          <p:cNvPr id="13" name="Straight Connector 12"/>
          <p:cNvCxnSpPr/>
          <p:nvPr userDrawn="1"/>
        </p:nvCxnSpPr>
        <p:spPr>
          <a:xfrm>
            <a:off x="995680" y="909220"/>
            <a:ext cx="42672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997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2466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d/Gray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203682"/>
            <a:ext cx="5892800" cy="6450634"/>
          </a:xfrm>
          <a:solidFill>
            <a:srgbClr val="E7E7E5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4601291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502805" y="2894860"/>
            <a:ext cx="5181195" cy="1107995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6832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464559"/>
            <a:ext cx="10363200" cy="1045404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171" indent="0" algn="ctr">
              <a:buNone/>
              <a:defRPr sz="2000"/>
            </a:lvl2pPr>
            <a:lvl3pPr marL="914342" indent="0" algn="ctr">
              <a:buNone/>
              <a:defRPr sz="1800"/>
            </a:lvl3pPr>
            <a:lvl4pPr marL="1371513" indent="0" algn="ctr">
              <a:buNone/>
              <a:defRPr sz="1600"/>
            </a:lvl4pPr>
            <a:lvl5pPr marL="1828683" indent="0" algn="ctr">
              <a:buNone/>
              <a:defRPr sz="1600"/>
            </a:lvl5pPr>
            <a:lvl6pPr marL="2285854" indent="0" algn="ctr">
              <a:buNone/>
              <a:defRPr sz="1600"/>
            </a:lvl6pPr>
            <a:lvl7pPr marL="2743025" indent="0" algn="ctr">
              <a:buNone/>
              <a:defRPr sz="1600"/>
            </a:lvl7pPr>
            <a:lvl8pPr marL="3200196" indent="0" algn="ctr">
              <a:buNone/>
              <a:defRPr sz="1600"/>
            </a:lvl8pPr>
            <a:lvl9pPr marL="365736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5974A-5553-4B27-B825-3E7107E8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A3DA55-F83E-44C7-A024-E0525CCB30FC}" type="datetime1">
              <a:rPr lang="en-US" altLang="en-US"/>
              <a:pPr/>
              <a:t>8/8/2022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6D9E31-C202-4436-9954-09E04E642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mtClean="0">
                <a:latin typeface="Gill Sans MT" panose="020B0502020104020203" pitchFamily="34" charset="0"/>
                <a:ea typeface="Gill Sans MT" panose="020B0502020104020203" pitchFamily="34" charset="0"/>
                <a:cs typeface="Gill Sans MT" panose="020B0502020104020203" pitchFamily="34" charset="0"/>
              </a:defRPr>
            </a:lvl1pPr>
          </a:lstStyle>
          <a:p>
            <a:endParaRPr lang="en-US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162C9-00B8-472F-A8D1-4C2E213D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F92F8-9A91-49EE-9F13-AD02B8C2C9D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873480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707ED-2556-4DDE-A11F-E4EDD1661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anchor="ctr" anchorCtr="0"/>
          <a:lstStyle>
            <a:lvl1pPr>
              <a:defRPr/>
            </a:lvl1pPr>
          </a:lstStyle>
          <a:p>
            <a:r>
              <a:rPr lang="en-US"/>
              <a:t>Basic PPT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5BA24A-14E0-42AD-BC00-7F638941B69E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228600" indent="-228600">
              <a:buClr>
                <a:srgbClr val="6C6463"/>
              </a:buClr>
              <a:defRPr lang="en-US" sz="2800" kern="1200" dirty="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1pPr>
            <a:lvl2pPr marL="571500" indent="-342900">
              <a:buClr>
                <a:srgbClr val="6C6463"/>
              </a:buClr>
              <a:buSzPct val="80000"/>
              <a:buFont typeface="Courier New" panose="02070309020205020404" pitchFamily="49" charset="0"/>
              <a:buChar char="o"/>
              <a:defRPr lang="en-US" sz="2400" kern="1200" dirty="0" smtClean="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buClr>
                <a:srgbClr val="6C6463"/>
              </a:buClr>
              <a:buFont typeface="Gill Sans MT" panose="020B0502020104020203" pitchFamily="34" charset="0"/>
              <a:buChar char="–"/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</a:lstStyle>
          <a:p>
            <a:pPr marL="228600" lvl="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/>
              <a:t>Bullet Points</a:t>
            </a:r>
          </a:p>
          <a:p>
            <a:pPr marL="457200" lvl="1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/>
              <a:t>List</a:t>
            </a:r>
          </a:p>
          <a:p>
            <a:pPr marL="457200" lvl="1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B536B-691E-494B-9C60-C643B2728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60380" y="6395720"/>
            <a:ext cx="922020" cy="279400"/>
          </a:xfrm>
        </p:spPr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fld id="{35B6E5A0-E4B5-4D69-B89F-7DC6A31D35A3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703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71542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10363200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126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d/Gray 2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50795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15549"/>
            <a:ext cx="50804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6C6463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34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335239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00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032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39C62A9A-2216-F44B-AFF9-136AA601C377}" type="datetime1">
              <a:rPr lang="en-US" smtClean="0"/>
              <a:t>8/8/2022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423933"/>
            <a:ext cx="3860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144000" y="6423933"/>
            <a:ext cx="2844800" cy="214546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4419398" y="1715549"/>
            <a:ext cx="3353205" cy="4233230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 sz="2116">
                <a:solidFill>
                  <a:srgbClr val="FFFFFF"/>
                </a:solidFill>
              </a:defRPr>
            </a:lvl5pPr>
            <a:lvl6pPr>
              <a:defRPr sz="2381"/>
            </a:lvl6pPr>
            <a:lvl7pPr>
              <a:defRPr sz="2381"/>
            </a:lvl7pPr>
            <a:lvl8pPr>
              <a:defRPr sz="2381"/>
            </a:lvl8pPr>
            <a:lvl9pPr>
              <a:defRPr sz="23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151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203200" y="3428999"/>
            <a:ext cx="11785600" cy="322822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15549"/>
            <a:ext cx="10363200" cy="1511868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193355D5-F1DA-0F48-9E7E-0A3FEBF9FF84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23933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91" y="4693325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914805" y="933167"/>
            <a:ext cx="10363200" cy="5808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232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03683"/>
            <a:ext cx="5892800" cy="6450636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60473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587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60FEB5C5-97E6-6B45-BBE4-F2449473BB96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23933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914400" y="2219505"/>
            <a:ext cx="4876800" cy="3729274"/>
          </a:xfrm>
        </p:spPr>
        <p:txBody>
          <a:bodyPr>
            <a:normAutofit/>
          </a:bodyPr>
          <a:lstStyle>
            <a:lvl1pPr>
              <a:defRPr sz="2116">
                <a:solidFill>
                  <a:srgbClr val="6C6463"/>
                </a:solidFill>
              </a:defRPr>
            </a:lvl1pPr>
            <a:lvl2pPr>
              <a:defRPr sz="2116">
                <a:solidFill>
                  <a:srgbClr val="6C6463"/>
                </a:solidFill>
              </a:defRPr>
            </a:lvl2pPr>
            <a:lvl3pPr>
              <a:defRPr sz="2116">
                <a:solidFill>
                  <a:srgbClr val="6C6463"/>
                </a:solidFill>
              </a:defRPr>
            </a:lvl3pPr>
            <a:lvl4pPr>
              <a:defRPr sz="1852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10494089" y="1468008"/>
            <a:ext cx="2743200" cy="214546"/>
          </a:xfrm>
        </p:spPr>
        <p:txBody>
          <a:bodyPr>
            <a:spAutoFit/>
          </a:bodyPr>
          <a:lstStyle>
            <a:lvl1pPr marL="0" indent="0" algn="r">
              <a:buNone/>
              <a:defRPr sz="794" baseline="0">
                <a:solidFill>
                  <a:srgbClr val="FFFFFF"/>
                </a:solidFill>
              </a:defRPr>
            </a:lvl1pPr>
            <a:lvl2pPr marL="304468" indent="0">
              <a:buNone/>
              <a:defRPr sz="2381">
                <a:solidFill>
                  <a:schemeClr val="bg1"/>
                </a:solidFill>
              </a:defRPr>
            </a:lvl2pPr>
            <a:lvl3pPr marL="608938" indent="0">
              <a:buNone/>
              <a:defRPr sz="2116">
                <a:solidFill>
                  <a:schemeClr val="bg1"/>
                </a:solidFill>
              </a:defRPr>
            </a:lvl3pPr>
            <a:lvl4pPr marL="905007" indent="0">
              <a:buNone/>
              <a:defRPr sz="1852">
                <a:solidFill>
                  <a:schemeClr val="bg1"/>
                </a:solidFill>
              </a:defRPr>
            </a:lvl4pPr>
            <a:lvl5pPr marL="1356462" indent="0">
              <a:buNone/>
              <a:defRPr sz="158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897750"/>
            <a:ext cx="4876800" cy="1099175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3069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7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15549"/>
            <a:ext cx="10363200" cy="42332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32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C017F59-29DA-6F48-B92A-5AD511CC2D63}" type="datetime1">
              <a:rPr lang="en-US" smtClean="0"/>
              <a:pPr/>
              <a:t>8/8/2022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449816"/>
            <a:ext cx="3860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 dirty="0"/>
              <a:t>FOOTER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44000" y="6449816"/>
            <a:ext cx="2844800" cy="21454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794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rame 13"/>
          <p:cNvSpPr/>
          <p:nvPr/>
        </p:nvSpPr>
        <p:spPr>
          <a:xfrm>
            <a:off x="0" y="0"/>
            <a:ext cx="12192000" cy="6864096"/>
          </a:xfrm>
          <a:prstGeom prst="frame">
            <a:avLst>
              <a:gd name="adj1" fmla="val 2963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81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28098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  <p:sldLayoutId id="2147483715" r:id="rId23"/>
    <p:sldLayoutId id="2147483716" r:id="rId24"/>
    <p:sldLayoutId id="2147483717" r:id="rId25"/>
    <p:sldLayoutId id="2147483718" r:id="rId26"/>
    <p:sldLayoutId id="2147483719" r:id="rId27"/>
    <p:sldLayoutId id="2147483720" r:id="rId28"/>
    <p:sldLayoutId id="2147483721" r:id="rId29"/>
    <p:sldLayoutId id="2147483722" r:id="rId30"/>
    <p:sldLayoutId id="2147483723" r:id="rId31"/>
    <p:sldLayoutId id="2147483724" r:id="rId32"/>
    <p:sldLayoutId id="2147483725" r:id="rId33"/>
  </p:sldLayoutIdLst>
  <p:hf hdr="0"/>
  <p:txStyles>
    <p:titleStyle>
      <a:lvl1pPr algn="l" defTabSz="604738" rtl="0" eaLnBrk="1" latinLnBrk="0" hangingPunct="1">
        <a:spcBef>
          <a:spcPct val="0"/>
        </a:spcBef>
        <a:buNone/>
        <a:defRPr sz="3174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304470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•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905009" indent="-304470" algn="l" defTabSz="604738" rtl="0" eaLnBrk="1" latinLnBrk="0" hangingPunct="1">
        <a:spcBef>
          <a:spcPts val="0"/>
        </a:spcBef>
        <a:spcAft>
          <a:spcPts val="1058"/>
        </a:spcAft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1209477" indent="-304470" algn="l" defTabSz="604738" rtl="0" eaLnBrk="1" latinLnBrk="0" hangingPunct="1">
        <a:spcBef>
          <a:spcPct val="20000"/>
        </a:spcBef>
        <a:buFont typeface="Arial"/>
        <a:buChar char="•"/>
        <a:defRPr sz="2381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516046" indent="-306569" algn="l" defTabSz="604738" rtl="0" eaLnBrk="1" latinLnBrk="0" hangingPunct="1">
        <a:spcBef>
          <a:spcPct val="20000"/>
        </a:spcBef>
        <a:buFont typeface="Arial"/>
        <a:buChar char="–"/>
        <a:defRPr sz="2116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660932" indent="-304470" algn="l" defTabSz="604738" rtl="0" eaLnBrk="1" latinLnBrk="0" hangingPunct="1">
        <a:spcBef>
          <a:spcPct val="20000"/>
        </a:spcBef>
        <a:buFont typeface="Arial"/>
        <a:buChar char="»"/>
        <a:defRPr sz="1852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3326061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6pPr>
      <a:lvl7pPr marL="3930800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7pPr>
      <a:lvl8pPr marL="4535538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8pPr>
      <a:lvl9pPr marL="5140277" indent="-302369" algn="l" defTabSz="604738" rtl="0" eaLnBrk="1" latinLnBrk="0" hangingPunct="1">
        <a:spcBef>
          <a:spcPct val="20000"/>
        </a:spcBef>
        <a:buFont typeface="Arial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60473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209477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814215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4pPr>
      <a:lvl5pPr marL="2418954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5pPr>
      <a:lvl6pPr marL="3023692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6pPr>
      <a:lvl7pPr marL="3628431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7pPr>
      <a:lvl8pPr marL="4233169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8pPr>
      <a:lvl9pPr marL="4837908" algn="l" defTabSz="604738" rtl="0" eaLnBrk="1" latinLnBrk="0" hangingPunct="1">
        <a:defRPr sz="238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0562D24-3903-465E-92BE-C267821CBEA4}"/>
              </a:ext>
            </a:extLst>
          </p:cNvPr>
          <p:cNvSpPr/>
          <p:nvPr/>
        </p:nvSpPr>
        <p:spPr>
          <a:xfrm>
            <a:off x="210515" y="197109"/>
            <a:ext cx="11706176" cy="6463782"/>
          </a:xfrm>
          <a:prstGeom prst="rect">
            <a:avLst/>
          </a:prstGeom>
          <a:solidFill>
            <a:srgbClr val="BA0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4738" rtl="0">
              <a:defRPr/>
            </a:pPr>
            <a:endParaRPr lang="ru-Ru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9A59D3-F6A2-4A88-866A-36F8598F33CB}"/>
              </a:ext>
            </a:extLst>
          </p:cNvPr>
          <p:cNvCxnSpPr/>
          <p:nvPr/>
        </p:nvCxnSpPr>
        <p:spPr>
          <a:xfrm>
            <a:off x="6096000" y="6043264"/>
            <a:ext cx="0" cy="6032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1">
            <a:extLst>
              <a:ext uri="{FF2B5EF4-FFF2-40B4-BE49-F238E27FC236}">
                <a16:creationId xmlns:a16="http://schemas.microsoft.com/office/drawing/2014/main" id="{8FD45DB7-EA3E-4A16-80F2-D71BF2AC2C04}"/>
              </a:ext>
            </a:extLst>
          </p:cNvPr>
          <p:cNvSpPr>
            <a:spLocks noGrp="1"/>
          </p:cNvSpPr>
          <p:nvPr/>
        </p:nvSpPr>
        <p:spPr>
          <a:xfrm>
            <a:off x="2438399" y="1479549"/>
            <a:ext cx="9344025" cy="2101851"/>
          </a:xfrm>
          <a:prstGeom prst="rect">
            <a:avLst/>
          </a:prstGeom>
          <a:effectLst/>
        </p:spPr>
        <p:txBody>
          <a:bodyPr anchor="b">
            <a:normAutofit fontScale="92500"/>
          </a:bodyPr>
          <a:lstStyle>
            <a:lvl1pPr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defTabSz="604738" rtl="0"/>
            <a:r>
              <a:rPr lang="ru-Ru" sz="3200" b="0" i="0" u="none" baseline="0">
                <a:solidFill>
                  <a:srgbClr val="FFFFFF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ОБУЧЕНИЕ УЧАСТНИКОВ ОЦЕНКИ НАЦИОНАЛЬНОЙ ЦЕПИ ПОСТАВОК (NSCA 2.0)</a:t>
            </a:r>
          </a:p>
          <a:p>
            <a:pPr algn="l" defTabSz="604738" rtl="0"/>
            <a:r>
              <a:rPr lang="ru-Ru" sz="3200" b="0" i="0" u="none" baseline="0">
                <a:solidFill>
                  <a:srgbClr val="FFFF00"/>
                </a:solidFill>
                <a:ea typeface="Gill Sans MT" panose="020B0502020104020203" pitchFamily="34" charset="0"/>
                <a:cs typeface="Arial" panose="020B0604020202020204" pitchFamily="34" charset="0"/>
              </a:rPr>
              <a:t>День 1:  Какую пользу может NSCA принести вам?</a:t>
            </a:r>
          </a:p>
          <a:p>
            <a:pPr algn="l" defTabSz="604738" rtl="0"/>
            <a:endParaRPr lang="ru-Ru" altLang="en-US" sz="800" dirty="0">
              <a:solidFill>
                <a:srgbClr val="000000"/>
              </a:solidFill>
              <a:ea typeface="Gill Sans MT" panose="020B0502020104020203" pitchFamily="34" charset="0"/>
              <a:cs typeface="Arial" panose="020B0604020202020204" pitchFamily="34" charset="0"/>
            </a:endParaRPr>
          </a:p>
        </p:txBody>
      </p:sp>
      <p:pic>
        <p:nvPicPr>
          <p:cNvPr id="149511" name="Picture 3" descr="C:\Users\Mariana Rodrigues\AppData\Local\Microsoft\Windows\INetCacheContent.Word\Horizontal_RGB_294_White.png">
            <a:extLst>
              <a:ext uri="{FF2B5EF4-FFF2-40B4-BE49-F238E27FC236}">
                <a16:creationId xmlns:a16="http://schemas.microsoft.com/office/drawing/2014/main" id="{DEBF0777-57BF-473C-AE9D-3628834FD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5" t="13753" r="7623" b="12534"/>
          <a:stretch>
            <a:fillRect/>
          </a:stretch>
        </p:blipFill>
        <p:spPr bwMode="auto">
          <a:xfrm>
            <a:off x="4429124" y="6095740"/>
            <a:ext cx="16668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FEF56A0-CA41-4BC3-B377-A8B7BD5F18DF}"/>
              </a:ext>
            </a:extLst>
          </p:cNvPr>
          <p:cNvSpPr txBox="1"/>
          <p:nvPr/>
        </p:nvSpPr>
        <p:spPr>
          <a:xfrm>
            <a:off x="6096001" y="6038283"/>
            <a:ext cx="568642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604738" rtl="0"/>
            <a:r>
              <a:rPr lang="ru-Ru" sz="1100" i="0" u="none" baseline="0">
                <a:solidFill>
                  <a:srgbClr val="FFFFFF"/>
                </a:solidFill>
                <a:latin typeface="Arial" panose="020B0604020202020204" pitchFamily="34" charset="0"/>
                <a:ea typeface="Gill Sans MT"/>
                <a:cs typeface="Arial" panose="020B0604020202020204" pitchFamily="34" charset="0"/>
              </a:rPr>
              <a:t>Программа Агентства США по международному развитию (USAID) в отношении глобальной цепи поставок в сфере здравоохранения ― техническая помощь, целевой заказ на оценку национальной цепи поставок </a:t>
            </a:r>
          </a:p>
        </p:txBody>
      </p:sp>
    </p:spTree>
    <p:extLst>
      <p:ext uri="{BB962C8B-B14F-4D97-AF65-F5344CB8AC3E}">
        <p14:creationId xmlns:p14="http://schemas.microsoft.com/office/powerpoint/2010/main" val="274637198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3CD38-E9AD-43BA-AD17-283D43559F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8"/>
            <a:ext cx="5345318" cy="5022877"/>
          </a:xfrm>
        </p:spPr>
        <p:txBody>
          <a:bodyPr>
            <a:noAutofit/>
          </a:bodyPr>
          <a:lstStyle/>
          <a:p>
            <a:pPr algn="l" rtl="0"/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Контекст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3413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Цепь поставок продолжает восстанавливаться после пожара на центральном медицинском складе </a:t>
            </a:r>
          </a:p>
          <a:p>
            <a:pPr marL="633413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2015 году разработан Основной план цепи поставок (2016–2020 гг.)</a:t>
            </a:r>
          </a:p>
          <a:p>
            <a:pPr marL="633413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Закупочный процесс продолжает развиваться в отсутствие центрального медицинского склада благодаря развитию системы финансирования</a:t>
            </a:r>
          </a:p>
          <a:p>
            <a:pPr marL="633413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Новая централизованная Информационная система управления логистикой развернута в национальном масштабе</a:t>
            </a:r>
          </a:p>
          <a:p>
            <a:pPr algn="l" rtl="0"/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Задача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8975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Оценить динамику развития после разработки Основного плана в 2015 году</a:t>
            </a:r>
          </a:p>
          <a:p>
            <a:pPr marL="688975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Определить пробелы и возможности для совершенствования текущей системы</a:t>
            </a:r>
          </a:p>
          <a:p>
            <a:pPr marL="688975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Разработать основные параметры деятельности по реализации Информационной системы управления логистикой</a:t>
            </a:r>
          </a:p>
          <a:p>
            <a:pPr marL="688975" lvl="1" indent="-303213" algn="l" rtl="0"/>
            <a:r>
              <a:rPr lang="ru-Ru" sz="11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Выступить в качестве «источника правды» и сформировать мощную количественную основу для воздействия на разработку Основного плана цепи поставок (2021–2025 гг.)</a:t>
            </a:r>
          </a:p>
          <a:p>
            <a:endParaRPr lang="ru-Ru" sz="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BD42A5-51F2-455B-9F3D-F20CB73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Гана</a:t>
            </a:r>
          </a:p>
        </p:txBody>
      </p:sp>
      <p:pic>
        <p:nvPicPr>
          <p:cNvPr id="5" name="Content Placeholder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9914E91A-C281-4396-9E62-AD4CE5CE28C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" b="1"/>
          <a:stretch/>
        </p:blipFill>
        <p:spPr>
          <a:xfrm>
            <a:off x="7690871" y="580792"/>
            <a:ext cx="3790336" cy="5696415"/>
          </a:xfrm>
          <a:prstGeom prst="rect">
            <a:avLst/>
          </a:prstGeom>
        </p:spPr>
      </p:pic>
      <p:pic>
        <p:nvPicPr>
          <p:cNvPr id="6" name="Content Placeholder 10">
            <a:extLst>
              <a:ext uri="{FF2B5EF4-FFF2-40B4-BE49-F238E27FC236}">
                <a16:creationId xmlns:a16="http://schemas.microsoft.com/office/drawing/2014/main" id="{1F913733-949F-4135-87BE-40F3BC95DC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8857" r="14571"/>
          <a:stretch/>
        </p:blipFill>
        <p:spPr>
          <a:xfrm>
            <a:off x="6415654" y="1556040"/>
            <a:ext cx="2550433" cy="249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84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87EF0-FDB4-470B-BF37-98A198E4C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513967"/>
            <a:ext cx="5943600" cy="5028723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Полученные результаты, включая: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Функции цепи поставок на центральном уровне дублируются многочисленными агентствами в одних случаях и не предусмотрены в других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Хорошее качество распространения имеющейся политики среди больниц, медицинских центров и поликлиник; невозможность достичь окончательного уровня (CHP и клиники)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Информационные системы управления логистикой в настоящее время дублируют друг друга и часто отличаются неточностью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Функции цепи поставок испытывают острую нехватку персонала </a:t>
            </a:r>
            <a:br>
              <a:rPr lang="en-US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(и назначаются неофициально) на низших уровнях цепи поставок. Минимальный размер инвестиций в прошлом году в обучение функционированию цепи поставок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Достаточное распределение финансовых возможностей (например, страхование, составление бюджета), однако нехватка своевременного финансирования оказывает серьезное разрушительное воздействие на систему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Неспособность разработать запланированный веб-сайт государственных закупок или уточнить роли и сферы ответственности по надзору за закупками (в сильно раздробленной системе)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Процедура контроля качества носит бессистемный и нечастый характер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4B0878-8FC7-4278-96CC-1EB00A3FB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Гана, продолжение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F9E56C-6724-4A08-ACD6-95720B8CF7B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390" y="2604424"/>
            <a:ext cx="3164827" cy="393826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1DDE152-39E8-48DB-A49E-9E15827105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806" y="1654515"/>
            <a:ext cx="3164826" cy="300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20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4023564-D718-499A-87A9-2364286D2E5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390" y="2604424"/>
            <a:ext cx="3164827" cy="393826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87EF0-FDB4-470B-BF37-98A198E4C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513968"/>
            <a:ext cx="6000751" cy="5028722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Продолжающиеся следующие этапы: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Распространение отчета в январе 2020 года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Семинары по новому Основному плану начинаются в 2020 году</a:t>
            </a:r>
          </a:p>
          <a:p>
            <a:pPr marL="0" indent="0" algn="l" rtl="0">
              <a:buNone/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Рекомендованные содержательные действия включают: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Уточнить, стандартизировать и включить роли и сферы ответственности в цепи поставок на центральном уровне в предстоящий Основной план 2020 года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Устранить кризис в сфере закупок, возмещения затрат и финансирования, риски которого подрывают эффективность по всей цепи поставок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Убедиться, что успешное развертывание Информационной системы управления логистикой заменит текущий запутанный информационный ландшафт, обеспечив сочетание реализации с инвестициями в обучение возможностям (имеющееся на данный момент понимание предстоящих/текущих изменений является недостаточным)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Оптимизировать имеющиеся национальные политики, руководящие принципы и СОП путем их полномасштабного распространения среди всех учреждений</a:t>
            </a:r>
          </a:p>
          <a:p>
            <a:pPr marL="171450" indent="-171450" algn="l" rtl="0"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Принять стратегическое решение о будущем центрального медицинского склада в отношении инвестирования в развитие имеющегося временного центрального медицинского склада или рассмотрения возможности перехода полностью на внешний высокоэффективный склад частного сектора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4B0878-8FC7-4278-96CC-1EB00A3FB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Гана, продолжение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B989A9-C939-462B-B3D2-DCD06F2FA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806" y="1654515"/>
            <a:ext cx="3164826" cy="300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609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2C8291-29BF-4983-BAB4-AD96C86CE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444701"/>
            <a:ext cx="10363200" cy="1069267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Набор инструментов для оценки национальной цепи поставок 2.0</a:t>
            </a:r>
          </a:p>
        </p:txBody>
      </p:sp>
      <p:graphicFrame>
        <p:nvGraphicFramePr>
          <p:cNvPr id="4" name="Chart Placeholder 6">
            <a:extLst>
              <a:ext uri="{FF2B5EF4-FFF2-40B4-BE49-F238E27FC236}">
                <a16:creationId xmlns:a16="http://schemas.microsoft.com/office/drawing/2014/main" id="{D25769B8-A5E1-4C56-AAF9-EE783F4C47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5541315"/>
              </p:ext>
            </p:extLst>
          </p:nvPr>
        </p:nvGraphicFramePr>
        <p:xfrm>
          <a:off x="914400" y="1716088"/>
          <a:ext cx="10363200" cy="4232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https://d30y9cdsu7xlg0.cloudfront.net/png/471109-200.png">
            <a:extLst>
              <a:ext uri="{FF2B5EF4-FFF2-40B4-BE49-F238E27FC236}">
                <a16:creationId xmlns:a16="http://schemas.microsoft.com/office/drawing/2014/main" id="{7FD280D4-5EA7-47D6-8653-8BAF22338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5583" y="2210910"/>
            <a:ext cx="704314" cy="70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s://d30y9cdsu7xlg0.cloudfront.net/png/771852-200.png">
            <a:extLst>
              <a:ext uri="{FF2B5EF4-FFF2-40B4-BE49-F238E27FC236}">
                <a16:creationId xmlns:a16="http://schemas.microsoft.com/office/drawing/2014/main" id="{7EB48C00-F733-46F7-80C5-3BEC63092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4535" y="3491704"/>
            <a:ext cx="704313" cy="70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d30y9cdsu7xlg0.cloudfront.net/png/791762-200.png">
            <a:extLst>
              <a:ext uri="{FF2B5EF4-FFF2-40B4-BE49-F238E27FC236}">
                <a16:creationId xmlns:a16="http://schemas.microsoft.com/office/drawing/2014/main" id="{F9236383-AC7F-4CAD-B5D7-441E15D3D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4116" y="4809496"/>
            <a:ext cx="590550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2157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9B9D3B40-A83C-45D9-BE71-B53EF37F7B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5331" y="1716088"/>
            <a:ext cx="2990937" cy="42322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245DE29-4C7B-4520-9C63-2F4C0610C224}"/>
              </a:ext>
            </a:extLst>
          </p:cNvPr>
          <p:cNvPicPr>
            <a:picLocks noGrp="1"/>
          </p:cNvPicPr>
          <p:nvPr>
            <p:ph sz="half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581219" y="1716088"/>
            <a:ext cx="3029561" cy="423227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F36795A4-0E08-4C34-BECD-70E244BD6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Карты цепи поставок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505A35F-396C-4758-9FDB-7A9A9644526E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618" y="1716088"/>
            <a:ext cx="3057163" cy="42322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06283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A74D49-5A21-4BBA-AAE9-EFC75F9E07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6" y="2420470"/>
            <a:ext cx="5079595" cy="3528307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Серия вопросов с вариантами ответов «да»/ «нет» по каждой функциональной сфере или модулю</a:t>
            </a:r>
          </a:p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Подсчитайте все ответы «да», чтобы понять, какие ресурсы и процессы (то есть возможности) присутствуют в цепи поставок</a:t>
            </a:r>
          </a:p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Разным возможностям присваивается разный весовой коэффициент, относящихся к их уровню зрелости (Базовый, Средний, Продвинутый, Передовой)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CD1C874-7FE5-4007-BCE6-23E4923F7E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20470"/>
            <a:ext cx="5080405" cy="3528308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Краткий обзор сильных сторон/пробелов по техническим сферам и типам учреждений</a:t>
            </a:r>
          </a:p>
          <a:p>
            <a:pPr lvl="1"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«узкие места», сферы, оставленные без внимания, и риски цепи поставок</a:t>
            </a:r>
          </a:p>
          <a:p>
            <a:pPr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Задавая вопрос за вопросом, соберите информацию о возможностях</a:t>
            </a:r>
          </a:p>
          <a:p>
            <a:pPr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Проведите сопоставительный анализ имеющейся цепи поставок и набора рассматриваемых передовых практик и важных ресурсов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3ABE73-3671-4237-98CB-FFC6DBB12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Возможности</a:t>
            </a: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0C5CC051-88AF-4D82-8A1C-62889FF1F86B}"/>
              </a:ext>
            </a:extLst>
          </p:cNvPr>
          <p:cNvSpPr txBox="1">
            <a:spLocks/>
          </p:cNvSpPr>
          <p:nvPr/>
        </p:nvSpPr>
        <p:spPr>
          <a:xfrm>
            <a:off x="914805" y="1890081"/>
            <a:ext cx="5079595" cy="4616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604738" rtl="0" eaLnBrk="1" latinLnBrk="0" hangingPunct="1">
              <a:spcBef>
                <a:spcPct val="0"/>
              </a:spcBef>
              <a:buNone/>
              <a:defRPr sz="3174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ru-Ru" sz="2400" b="0" i="0" u="none" baseline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и как</a:t>
            </a:r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E7A184B1-8771-4BA8-8212-76017062E4F8}"/>
              </a:ext>
            </a:extLst>
          </p:cNvPr>
          <p:cNvSpPr txBox="1">
            <a:spLocks/>
          </p:cNvSpPr>
          <p:nvPr/>
        </p:nvSpPr>
        <p:spPr>
          <a:xfrm>
            <a:off x="6198004" y="1918461"/>
            <a:ext cx="5079595" cy="4616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spAutoFit/>
          </a:bodyPr>
          <a:lstStyle>
            <a:lvl1pPr algn="l" defTabSz="604738" rtl="0" eaLnBrk="1" latinLnBrk="0" hangingPunct="1">
              <a:spcBef>
                <a:spcPct val="0"/>
              </a:spcBef>
              <a:buNone/>
              <a:defRPr sz="3174" b="0" i="0" kern="1200">
                <a:solidFill>
                  <a:srgbClr val="BA0C2F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algn="l" rtl="0"/>
            <a:r>
              <a:rPr lang="ru-Ru" sz="2400" b="0" i="0" u="none" baseline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755DAC6-1CBB-420F-8C77-022E84B5CA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6456" y="271693"/>
            <a:ext cx="258492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5937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310AE4-CE7E-4722-95C1-33B3985C1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572" y="1004285"/>
            <a:ext cx="10363200" cy="1069267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Возможности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х Техническая область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889753F-4B2E-4398-A34F-FC270CBE2C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597"/>
          <a:stretch/>
        </p:blipFill>
        <p:spPr>
          <a:xfrm>
            <a:off x="7015296" y="4005730"/>
            <a:ext cx="4171476" cy="2621528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688D01-0D10-422A-913B-6C173A5954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76" b="10563"/>
          <a:stretch/>
        </p:blipFill>
        <p:spPr>
          <a:xfrm>
            <a:off x="5468253" y="230742"/>
            <a:ext cx="6247855" cy="3552960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C55A54-4382-4DFD-9C6C-D44BCFE6D3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13" b="12712"/>
          <a:stretch/>
        </p:blipFill>
        <p:spPr>
          <a:xfrm>
            <a:off x="475892" y="2447134"/>
            <a:ext cx="5885151" cy="34568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19114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0310AE4-CE7E-4722-95C1-33B3985C1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740" y="1054300"/>
            <a:ext cx="4749521" cy="1069267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Возможности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х тип учреждения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00B56B-F100-4C11-B5E5-69DE548C3C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60" b="2967"/>
          <a:stretch/>
        </p:blipFill>
        <p:spPr>
          <a:xfrm>
            <a:off x="472228" y="2479918"/>
            <a:ext cx="6221631" cy="3603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840147-7DA9-4376-A83F-673EF20DD2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006" b="5081"/>
          <a:stretch/>
        </p:blipFill>
        <p:spPr>
          <a:xfrm>
            <a:off x="5867400" y="591947"/>
            <a:ext cx="5734999" cy="325112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0B381-DC8C-467E-A26F-C8968C57D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306" y="3642735"/>
            <a:ext cx="2338387" cy="28336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B35D69-40E5-4A7A-B950-73726891E9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04465" y="3637720"/>
            <a:ext cx="2201008" cy="283368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3699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287E2-9CF9-4360-B232-B844FC6C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Возможности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86B31C8-C591-4C77-8FC9-5148B6BC81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6512027"/>
              </p:ext>
            </p:extLst>
          </p:nvPr>
        </p:nvGraphicFramePr>
        <p:xfrm>
          <a:off x="914805" y="1975803"/>
          <a:ext cx="5772150" cy="121348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772150">
                  <a:extLst>
                    <a:ext uri="{9D8B030D-6E8A-4147-A177-3AD203B41FA5}">
                      <a16:colId xmlns:a16="http://schemas.microsoft.com/office/drawing/2014/main" val="135055132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ru-Ru" sz="1000" b="0" i="0" u="none" baseline="0">
                          <a:effectLst/>
                        </a:rPr>
                        <a:t>Приложение 11. Теплокарта, модель технологической зрелости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2951930"/>
                  </a:ext>
                </a:extLst>
              </a:tr>
              <a:tr h="857885"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endParaRPr lang="ru-Ru" sz="900" dirty="0">
                        <a:effectLst/>
                        <a:latin typeface="Gill Sans MT" panose="020B0502020104020203" pitchFamily="34" charset="0"/>
                        <a:ea typeface="Cabin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4806652"/>
                  </a:ext>
                </a:extLst>
              </a:tr>
            </a:tbl>
          </a:graphicData>
        </a:graphic>
      </p:graphicFrame>
      <p:pic>
        <p:nvPicPr>
          <p:cNvPr id="4097" name="Picture 27" descr="A close up of a device&#10;&#10;Description automatically generated">
            <a:extLst>
              <a:ext uri="{FF2B5EF4-FFF2-40B4-BE49-F238E27FC236}">
                <a16:creationId xmlns:a16="http://schemas.microsoft.com/office/drawing/2014/main" id="{20F10D49-44C0-47CA-AE29-BD37188F8E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12" b="-188743"/>
          <a:stretch/>
        </p:blipFill>
        <p:spPr bwMode="auto">
          <a:xfrm>
            <a:off x="914805" y="1976120"/>
            <a:ext cx="5670550" cy="68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37" descr="A screenshot of a cell phone&#10;&#10;Description automatically generated">
            <a:extLst>
              <a:ext uri="{FF2B5EF4-FFF2-40B4-BE49-F238E27FC236}">
                <a16:creationId xmlns:a16="http://schemas.microsoft.com/office/drawing/2014/main" id="{BFBA7968-BD48-4562-9AA3-75201F9B6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605" y="2214245"/>
            <a:ext cx="5670550" cy="210502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81EBDE-1637-4D0D-AAB7-6210B54C7E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9093" y="1856900"/>
            <a:ext cx="4636215" cy="375682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82319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D561CB3-8225-469B-BDED-48B11A66EB3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 rtl="0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89F3490-AC0C-4729-AD75-55C32722DF4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b="13913"/>
          <a:stretch/>
        </p:blipFill>
        <p:spPr>
          <a:xfrm>
            <a:off x="468914" y="4401569"/>
            <a:ext cx="7071573" cy="215730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8AAFB785-694B-4C07-8958-1B34F67B2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608214"/>
            <a:ext cx="4998958" cy="971833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Возможности, квартал к кварталу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79B39F-01CC-4EF7-9A72-87E0221DCE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586"/>
          <a:stretch/>
        </p:blipFill>
        <p:spPr>
          <a:xfrm>
            <a:off x="6035221" y="230561"/>
            <a:ext cx="5689155" cy="269897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F06FBC-5028-4D9C-98FB-C9EDA85429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316" r="12301" b="11016"/>
          <a:stretch/>
        </p:blipFill>
        <p:spPr>
          <a:xfrm>
            <a:off x="6427039" y="2685252"/>
            <a:ext cx="4481456" cy="215675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E236D0-9048-4C86-9082-F88790F392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8822"/>
          <a:stretch/>
        </p:blipFill>
        <p:spPr>
          <a:xfrm>
            <a:off x="605842" y="1715549"/>
            <a:ext cx="5307921" cy="248443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429D7E3-B54F-4DAD-AEA2-7A942F8578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4537" y="4401569"/>
            <a:ext cx="3993783" cy="22258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5358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C1745C2-FCB0-4F64-BE0D-E18C9C630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990748"/>
            <a:ext cx="10363200" cy="523220"/>
          </a:xfrm>
        </p:spPr>
        <p:txBody>
          <a:bodyPr/>
          <a:lstStyle/>
          <a:p>
            <a:pPr algn="l" rtl="0"/>
            <a:r>
              <a:rPr lang="ru-Ru" sz="2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Задача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858CD4-8AC3-44E9-A7CD-17A660153F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Показать, каким образом NSCA 2.0 применялась в других странах для оценки цепи поставок и воздействия на процесс принятия стратегических решений 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Сделать краткий обзор типов собранных данных и полученных в результате оценки информационных данных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Определить типы вопросов, на которые отвечает NSCA для правящих кругов и специалистов цепи поставок (</a:t>
            </a:r>
            <a:r>
              <a:rPr lang="ru-Ru" sz="2000" b="0" i="1" u="sng" baseline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на какие вопросы данный вид оценки не дает ответов)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Начать рассмотрение того, каким образом NSCA может отвечать на важные вопросы в рассматриваемых странах среди участников семинара</a:t>
            </a:r>
          </a:p>
        </p:txBody>
      </p:sp>
    </p:spTree>
    <p:extLst>
      <p:ext uri="{BB962C8B-B14F-4D97-AF65-F5344CB8AC3E}">
        <p14:creationId xmlns:p14="http://schemas.microsoft.com/office/powerpoint/2010/main" val="1598843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287E2-9CF9-4360-B232-B844FC6C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Эффективность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2A56CB-FC13-4B18-BEA4-CBFFDBE8F9A9}"/>
              </a:ext>
            </a:extLst>
          </p:cNvPr>
          <p:cNvSpPr txBox="1">
            <a:spLocks/>
          </p:cNvSpPr>
          <p:nvPr/>
        </p:nvSpPr>
        <p:spPr>
          <a:xfrm>
            <a:off x="914805" y="1834008"/>
            <a:ext cx="10965180" cy="4090824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lang="ru-Ru" sz="2800" kern="1200" dirty="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1pPr>
            <a:lvl2pPr marL="571500" indent="-3429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SzPct val="80000"/>
              <a:buFont typeface="Courier New" panose="02070309020205020404" pitchFamily="49" charset="0"/>
              <a:buChar char="o"/>
              <a:defRPr lang="ru-Ru" sz="2400" kern="1200" dirty="0" smtClean="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Gill Sans MT" panose="020B0502020104020203" pitchFamily="34" charset="0"/>
              <a:buChar char="–"/>
              <a:defRPr sz="20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sz="18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sz="18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sz="18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sz="18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Char char="•"/>
              <a:defRPr sz="1800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Прогнозирование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Точность прогноза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Источник финансирования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Точность плана поставок</a:t>
            </a:r>
          </a:p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Закупки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Коэффициент выполнения заказов поставщиками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Коэффициент своевременной доставки поставщиками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Оплаченная международная справочная цена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Используемые методы закупок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Срок прохождения таможенного оформления</a:t>
            </a:r>
          </a:p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Человеческие ресурсы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Коэффициент текучести кадров</a:t>
            </a:r>
          </a:p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Данные и информация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Процент своевременной отчетности учреждения</a:t>
            </a:r>
            <a:endParaRPr kumimoji="0" lang="en-US" sz="1400" b="0" i="0" u="none" strike="noStrike" kern="1200" cap="none" spc="0" normalizeH="0" baseline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Управление складской деятельностью и материальными запасами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Обеспечение запасами в соответствии с планом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Коэффициент дефицита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Точность определения запасов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Коэффициент выполнения заказов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Убытки в результате повреждения, краж и истечения срока годности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Стоимость складских операций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Годовой показатель оборачиваемости запасов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Стоимость операций распределения</a:t>
            </a:r>
          </a:p>
          <a:p>
            <a:pPr marL="0" marR="0" lvl="0" indent="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Распределение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Своевременная доставка в учреждение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400" b="0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Срочные заказы в процентном выражении</a:t>
            </a: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marR="0" lvl="0" indent="-228600" algn="l" defTabSz="914400" rtl="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6C646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6C646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Callout 39">
            <a:extLst>
              <a:ext uri="{FF2B5EF4-FFF2-40B4-BE49-F238E27FC236}">
                <a16:creationId xmlns:a16="http://schemas.microsoft.com/office/drawing/2014/main" id="{11B36345-2B8C-4913-92D1-056CB0807569}"/>
              </a:ext>
            </a:extLst>
          </p:cNvPr>
          <p:cNvSpPr/>
          <p:nvPr/>
        </p:nvSpPr>
        <p:spPr>
          <a:xfrm>
            <a:off x="9260114" y="178763"/>
            <a:ext cx="2537841" cy="1335205"/>
          </a:xfrm>
          <a:prstGeom prst="wedgeEllipseCallout">
            <a:avLst>
              <a:gd name="adj1" fmla="val -55180"/>
              <a:gd name="adj2" fmla="val 42959"/>
            </a:avLst>
          </a:prstGeom>
          <a:solidFill>
            <a:srgbClr val="6C6463"/>
          </a:solidFill>
          <a:ln w="12700" cap="flat" cmpd="sng" algn="ctr">
            <a:solidFill>
              <a:srgbClr val="6C6463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Какова реальная эффективность цепи поставок?</a:t>
            </a:r>
          </a:p>
        </p:txBody>
      </p:sp>
    </p:spTree>
    <p:extLst>
      <p:ext uri="{BB962C8B-B14F-4D97-AF65-F5344CB8AC3E}">
        <p14:creationId xmlns:p14="http://schemas.microsoft.com/office/powerpoint/2010/main" val="3499093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67C06-E076-4368-9238-0BBF9C6CDD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2505170"/>
            <a:ext cx="4815435" cy="4027393"/>
          </a:xfrm>
        </p:spPr>
        <p:txBody>
          <a:bodyPr>
            <a:noAutofit/>
          </a:bodyPr>
          <a:lstStyle/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КПЭ:  Коэффициенты дефицита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«Какой-либо товар отсутствует на складе?»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«Если да, укажите количество дней отсутствия товара на складе»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КПЭ:  Карточка учета точность определения запасов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«Имеется ли карточка учета?»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«Содержит ли карточка учета актуальную информацию?»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КПЭ:  Отходы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«В случае истечения срока годности, повреждения или утраты продуктов укажите их количество...»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D287E2-9CF9-4360-B232-B844FC6CA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933167"/>
            <a:ext cx="5019039" cy="751458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Данные:  Эффективность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8910B74-5B77-4F9B-A306-26E5C4163013}"/>
              </a:ext>
            </a:extLst>
          </p:cNvPr>
          <p:cNvSpPr txBox="1">
            <a:spLocks/>
          </p:cNvSpPr>
          <p:nvPr/>
        </p:nvSpPr>
        <p:spPr>
          <a:xfrm>
            <a:off x="875868" y="1865600"/>
            <a:ext cx="4815435" cy="60109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  <a:defRPr sz="24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SzPct val="80000"/>
              <a:buFont typeface="Courier New" panose="02070309020205020404" pitchFamily="49" charset="0"/>
              <a:buNone/>
              <a:defRPr sz="20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Gill Sans MT" panose="020B0502020104020203" pitchFamily="34" charset="0"/>
              <a:buNone/>
              <a:defRPr sz="18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None/>
              <a:defRPr sz="16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None/>
              <a:defRPr sz="16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None/>
              <a:defRPr sz="16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None/>
              <a:defRPr sz="16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Clr>
                <a:srgbClr val="6C6463"/>
              </a:buClr>
              <a:buFont typeface="Arial" panose="020B0604020202020204" pitchFamily="34" charset="0"/>
              <a:buNone/>
              <a:defRPr sz="1600" b="1" kern="1200">
                <a:solidFill>
                  <a:srgbClr val="6C6463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400" b="1" i="0" u="none" strike="noStrike" kern="1200" cap="none" spc="0" normalizeH="0" baseline="0">
                <a:ln>
                  <a:noFill/>
                </a:ln>
                <a:solidFill>
                  <a:srgbClr val="6C6463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Например, Управление складской деятельностью и материальными запасами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F4E289-25CA-4C1A-AC72-7FA9413924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326"/>
          <a:stretch/>
        </p:blipFill>
        <p:spPr>
          <a:xfrm>
            <a:off x="5933844" y="442658"/>
            <a:ext cx="5944872" cy="1561818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181749-49BE-4DFE-AACF-D63D43740A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18" r="9881" b="28745"/>
          <a:stretch/>
        </p:blipFill>
        <p:spPr>
          <a:xfrm>
            <a:off x="6461760" y="2285720"/>
            <a:ext cx="4815435" cy="6897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BE4ED5C-C660-4F14-BE9C-4A79269FE4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256"/>
          <a:stretch/>
        </p:blipFill>
        <p:spPr>
          <a:xfrm>
            <a:off x="6172768" y="3256693"/>
            <a:ext cx="5393417" cy="339149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80358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E1A2A32-EFB7-468F-B991-93FC05EB9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933168"/>
            <a:ext cx="10363200" cy="580800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Комбинированная аналитическая мощность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2E1485-E429-4AFB-A3C5-5246EC8BF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15548"/>
            <a:ext cx="10363200" cy="4780501"/>
          </a:xfrm>
        </p:spPr>
        <p:txBody>
          <a:bodyPr>
            <a:noAutofit/>
          </a:bodyPr>
          <a:lstStyle/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Краткий обзор сильных сторон/пробелов по техническим сферам и типам учреждений</a:t>
            </a:r>
          </a:p>
          <a:p>
            <a:pPr lvl="1"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скрытые высокие возможности</a:t>
            </a:r>
          </a:p>
          <a:p>
            <a:pPr lvl="1"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сферы, оставленные без внимания, и риски цепи поставок</a:t>
            </a:r>
          </a:p>
          <a:p>
            <a:pPr lvl="1"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«узкие места»</a:t>
            </a:r>
          </a:p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Задавая вопрос за вопросом, соберите информацию о возможностях</a:t>
            </a: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Изучите углубленно вопрос наличия, отсутствия и распространения определенных возможностей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Основные параметры эффективности/отслеживание по сравнению с международной метрикой</a:t>
            </a:r>
          </a:p>
          <a:p>
            <a:pPr algn="l" rtl="0"/>
            <a:r>
              <a:rPr lang="ru-Ru" sz="18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Сравнение </a:t>
            </a: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возможностей и показателей эффективности</a:t>
            </a:r>
          </a:p>
          <a:p>
            <a:pPr lvl="1"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сферы низкой эффективности при наличии высоких возможностей (скрытые возможности)</a:t>
            </a:r>
          </a:p>
          <a:p>
            <a:pPr lvl="1" algn="l" rtl="0"/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Определите сферы высокой эффективности при наличии низких возможностей (риск для цепи поставок)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638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0B5AD03-B138-415A-A344-4E1A5A86B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Сравнение возможностей и эффективности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0826AA-DF45-4F90-9FEA-9132AE9114E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69663" y="6428465"/>
            <a:ext cx="922337" cy="214546"/>
          </a:xfrm>
        </p:spPr>
        <p:txBody>
          <a:bodyPr/>
          <a:lstStyle/>
          <a:p>
            <a:pPr algn="r" rtl="0"/>
            <a:fld id="{35B6E5A0-E4B5-4D69-B89F-7DC6A31D35A3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t>23</a:t>
            </a:fld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Slide Number Placeholder 3">
            <a:extLst>
              <a:ext uri="{FF2B5EF4-FFF2-40B4-BE49-F238E27FC236}">
                <a16:creationId xmlns:a16="http://schemas.microsoft.com/office/drawing/2014/main" id="{33DFB3E6-E491-41B1-AC51-7A785FD3A7A5}"/>
              </a:ext>
            </a:extLst>
          </p:cNvPr>
          <p:cNvSpPr txBox="1">
            <a:spLocks/>
          </p:cNvSpPr>
          <p:nvPr/>
        </p:nvSpPr>
        <p:spPr>
          <a:xfrm>
            <a:off x="267613" y="6390786"/>
            <a:ext cx="2133600" cy="18466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fld id="{2A61DC93-8257-4C7C-8211-F523C3FF190E}" type="slidenum">
              <a:rPr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B21FEB56-C7DC-4AB8-B163-071C4A8FB250}"/>
              </a:ext>
            </a:extLst>
          </p:cNvPr>
          <p:cNvCxnSpPr>
            <a:cxnSpLocks/>
          </p:cNvCxnSpPr>
          <p:nvPr/>
        </p:nvCxnSpPr>
        <p:spPr>
          <a:xfrm flipV="1">
            <a:off x="2752195" y="5177011"/>
            <a:ext cx="8430155" cy="132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C57B7FE-46B0-488E-98C9-9C62EFFA40E1}"/>
              </a:ext>
            </a:extLst>
          </p:cNvPr>
          <p:cNvCxnSpPr>
            <a:cxnSpLocks/>
          </p:cNvCxnSpPr>
          <p:nvPr/>
        </p:nvCxnSpPr>
        <p:spPr>
          <a:xfrm flipV="1">
            <a:off x="2743257" y="1983474"/>
            <a:ext cx="8938" cy="321287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7EC7221-6ACA-4E4B-BE3D-04DD2A29DF89}"/>
              </a:ext>
            </a:extLst>
          </p:cNvPr>
          <p:cNvSpPr txBox="1"/>
          <p:nvPr/>
        </p:nvSpPr>
        <p:spPr>
          <a:xfrm>
            <a:off x="2278572" y="2335153"/>
            <a:ext cx="492443" cy="2617896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rtl="0">
              <a:defRPr/>
            </a:pPr>
            <a:r>
              <a:rPr lang="ru-Ru" sz="2000" b="0" i="0" u="none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Эффективность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F88A9AF-0E0F-420E-BF7D-82781A8E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7570" y="5250581"/>
            <a:ext cx="3667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600" b="0" i="0" u="none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0E8D7CA-FFAC-4619-AF19-7EAB296F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569" y="4933707"/>
            <a:ext cx="7825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ru-Ru" sz="1400" b="0" i="0" u="none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12BA081-79FE-4737-9479-918A1C978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2241" y="1665999"/>
            <a:ext cx="9350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ru-Ru" sz="1400" b="0" i="0" u="none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</a:t>
            </a:r>
          </a:p>
        </p:txBody>
      </p: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AC1F947-3516-447C-BFE2-7ADE0331D667}"/>
              </a:ext>
            </a:extLst>
          </p:cNvPr>
          <p:cNvGrpSpPr/>
          <p:nvPr/>
        </p:nvGrpSpPr>
        <p:grpSpPr>
          <a:xfrm>
            <a:off x="2535655" y="5191894"/>
            <a:ext cx="1149990" cy="539054"/>
            <a:chOff x="2459301" y="5382897"/>
            <a:chExt cx="1149990" cy="53905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BCF77C1-13ED-41D2-96CA-74161354E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0512" y="5382897"/>
              <a:ext cx="933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rtl="0" eaLnBrk="1" hangingPunct="1"/>
              <a:r>
                <a:rPr lang="ru-Ru" sz="1600" b="0" i="0" u="none" baseline="0">
                  <a:solidFill>
                    <a:srgbClr val="0033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Низкий</a:t>
              </a:r>
              <a:endParaRPr lang="ru-Ru" sz="140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39EE79D0-9F69-402C-8CB2-7DD660A3E4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9301" y="5644952"/>
              <a:ext cx="114999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rtl="0" eaLnBrk="1" hangingPunct="1"/>
              <a:r>
                <a:rPr lang="ru-Ru" sz="1200" b="0" i="0" u="none" baseline="0">
                  <a:solidFill>
                    <a:srgbClr val="0033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Минимально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54FA363C-78D6-43D7-907C-03F838065D8C}"/>
              </a:ext>
            </a:extLst>
          </p:cNvPr>
          <p:cNvGrpSpPr/>
          <p:nvPr/>
        </p:nvGrpSpPr>
        <p:grpSpPr>
          <a:xfrm>
            <a:off x="9855776" y="5235022"/>
            <a:ext cx="1843713" cy="589656"/>
            <a:chOff x="5930009" y="5380257"/>
            <a:chExt cx="1843713" cy="589656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B678534-E245-4A90-9BBD-53F8813EF0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4652" y="5380257"/>
              <a:ext cx="127066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rtl="0" eaLnBrk="1" hangingPunct="1"/>
              <a:r>
                <a:rPr lang="ru-Ru" b="0" i="0" u="none" baseline="0">
                  <a:solidFill>
                    <a:srgbClr val="0033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Высокий</a:t>
              </a:r>
              <a:endParaRPr lang="ru-Ru" sz="160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8BA584B-8D90-475B-947F-CC3FDDA94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30009" y="5662136"/>
              <a:ext cx="184371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rtl="0" eaLnBrk="1" hangingPunct="1"/>
              <a:r>
                <a:rPr lang="ru-Ru" sz="1400" b="0" i="0" u="none" baseline="0">
                  <a:solidFill>
                    <a:srgbClr val="0033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Лучшие практики</a:t>
              </a:r>
            </a:p>
          </p:txBody>
        </p:sp>
      </p:grp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A7CB2-32F9-4679-A038-1DED23CBB28D}"/>
              </a:ext>
            </a:extLst>
          </p:cNvPr>
          <p:cNvSpPr/>
          <p:nvPr/>
        </p:nvSpPr>
        <p:spPr>
          <a:xfrm>
            <a:off x="6301392" y="3430695"/>
            <a:ext cx="74613" cy="6191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DD7A3AD-BD6D-4A23-9986-7FB1CFDD1946}"/>
              </a:ext>
            </a:extLst>
          </p:cNvPr>
          <p:cNvSpPr/>
          <p:nvPr/>
        </p:nvSpPr>
        <p:spPr>
          <a:xfrm>
            <a:off x="4692120" y="3713849"/>
            <a:ext cx="73025" cy="6191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DE21ED4-92DF-4138-B150-B9028E06809C}"/>
              </a:ext>
            </a:extLst>
          </p:cNvPr>
          <p:cNvSpPr/>
          <p:nvPr/>
        </p:nvSpPr>
        <p:spPr>
          <a:xfrm>
            <a:off x="7869103" y="3903862"/>
            <a:ext cx="73025" cy="6191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FC156C2-528A-4DAD-92F6-8C900446572E}"/>
              </a:ext>
            </a:extLst>
          </p:cNvPr>
          <p:cNvSpPr/>
          <p:nvPr/>
        </p:nvSpPr>
        <p:spPr>
          <a:xfrm>
            <a:off x="3612620" y="4383774"/>
            <a:ext cx="73025" cy="6191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78C3A77-D2FF-42AA-B453-111C50ECD97F}"/>
              </a:ext>
            </a:extLst>
          </p:cNvPr>
          <p:cNvSpPr/>
          <p:nvPr/>
        </p:nvSpPr>
        <p:spPr>
          <a:xfrm>
            <a:off x="5868449" y="4393575"/>
            <a:ext cx="74612" cy="635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B211765-0C3A-414D-BFF7-8B262972C628}"/>
              </a:ext>
            </a:extLst>
          </p:cNvPr>
          <p:cNvSpPr/>
          <p:nvPr/>
        </p:nvSpPr>
        <p:spPr>
          <a:xfrm>
            <a:off x="8709712" y="2642709"/>
            <a:ext cx="74613" cy="6191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Arc 38">
            <a:extLst>
              <a:ext uri="{FF2B5EF4-FFF2-40B4-BE49-F238E27FC236}">
                <a16:creationId xmlns:a16="http://schemas.microsoft.com/office/drawing/2014/main" id="{578F13C0-A02E-4407-B36F-C96922953961}"/>
              </a:ext>
            </a:extLst>
          </p:cNvPr>
          <p:cNvSpPr/>
          <p:nvPr/>
        </p:nvSpPr>
        <p:spPr>
          <a:xfrm rot="18310364">
            <a:off x="4560190" y="452589"/>
            <a:ext cx="6009695" cy="6058155"/>
          </a:xfrm>
          <a:custGeom>
            <a:avLst/>
            <a:gdLst>
              <a:gd name="connsiteX0" fmla="*/ 2310733 w 5775471"/>
              <a:gd name="connsiteY0" fmla="*/ 50541 h 5012547"/>
              <a:gd name="connsiteX1" fmla="*/ 5515125 w 5775471"/>
              <a:gd name="connsiteY1" fmla="*/ 1466295 h 5012547"/>
              <a:gd name="connsiteX2" fmla="*/ 2887736 w 5775471"/>
              <a:gd name="connsiteY2" fmla="*/ 2506274 h 5012547"/>
              <a:gd name="connsiteX3" fmla="*/ 2310733 w 5775471"/>
              <a:gd name="connsiteY3" fmla="*/ 50541 h 5012547"/>
              <a:gd name="connsiteX0" fmla="*/ 2310733 w 5775471"/>
              <a:gd name="connsiteY0" fmla="*/ 50541 h 5012547"/>
              <a:gd name="connsiteX1" fmla="*/ 5515125 w 5775471"/>
              <a:gd name="connsiteY1" fmla="*/ 1466295 h 5012547"/>
              <a:gd name="connsiteX0" fmla="*/ 0 w 3649853"/>
              <a:gd name="connsiteY0" fmla="*/ 50766 h 2506499"/>
              <a:gd name="connsiteX1" fmla="*/ 3204392 w 3649853"/>
              <a:gd name="connsiteY1" fmla="*/ 1466520 h 2506499"/>
              <a:gd name="connsiteX2" fmla="*/ 577003 w 3649853"/>
              <a:gd name="connsiteY2" fmla="*/ 2506499 h 2506499"/>
              <a:gd name="connsiteX3" fmla="*/ 0 w 3649853"/>
              <a:gd name="connsiteY3" fmla="*/ 50766 h 2506499"/>
              <a:gd name="connsiteX0" fmla="*/ 0 w 3649853"/>
              <a:gd name="connsiteY0" fmla="*/ 50766 h 2506499"/>
              <a:gd name="connsiteX1" fmla="*/ 3649853 w 3649853"/>
              <a:gd name="connsiteY1" fmla="*/ 2016815 h 2506499"/>
              <a:gd name="connsiteX0" fmla="*/ 1101387 w 4751240"/>
              <a:gd name="connsiteY0" fmla="*/ 154274 h 2610007"/>
              <a:gd name="connsiteX1" fmla="*/ 4305779 w 4751240"/>
              <a:gd name="connsiteY1" fmla="*/ 1570028 h 2610007"/>
              <a:gd name="connsiteX2" fmla="*/ 1678390 w 4751240"/>
              <a:gd name="connsiteY2" fmla="*/ 2610007 h 2610007"/>
              <a:gd name="connsiteX3" fmla="*/ 1101387 w 4751240"/>
              <a:gd name="connsiteY3" fmla="*/ 154274 h 2610007"/>
              <a:gd name="connsiteX0" fmla="*/ 0 w 4751240"/>
              <a:gd name="connsiteY0" fmla="*/ 28113 h 2610007"/>
              <a:gd name="connsiteX1" fmla="*/ 4751240 w 4751240"/>
              <a:gd name="connsiteY1" fmla="*/ 2120323 h 2610007"/>
              <a:gd name="connsiteX0" fmla="*/ 647115 w 4296968"/>
              <a:gd name="connsiteY0" fmla="*/ 79613 h 2535346"/>
              <a:gd name="connsiteX1" fmla="*/ 3851507 w 4296968"/>
              <a:gd name="connsiteY1" fmla="*/ 1495367 h 2535346"/>
              <a:gd name="connsiteX2" fmla="*/ 1224118 w 4296968"/>
              <a:gd name="connsiteY2" fmla="*/ 2535346 h 2535346"/>
              <a:gd name="connsiteX3" fmla="*/ 647115 w 4296968"/>
              <a:gd name="connsiteY3" fmla="*/ 79613 h 2535346"/>
              <a:gd name="connsiteX0" fmla="*/ 0 w 4296968"/>
              <a:gd name="connsiteY0" fmla="*/ 29632 h 2535346"/>
              <a:gd name="connsiteX1" fmla="*/ 4296968 w 4296968"/>
              <a:gd name="connsiteY1" fmla="*/ 2045662 h 2535346"/>
              <a:gd name="connsiteX0" fmla="*/ 647115 w 4296968"/>
              <a:gd name="connsiteY0" fmla="*/ 50767 h 2506500"/>
              <a:gd name="connsiteX1" fmla="*/ 3851507 w 4296968"/>
              <a:gd name="connsiteY1" fmla="*/ 1466521 h 2506500"/>
              <a:gd name="connsiteX2" fmla="*/ 1224118 w 4296968"/>
              <a:gd name="connsiteY2" fmla="*/ 2506500 h 2506500"/>
              <a:gd name="connsiteX3" fmla="*/ 647115 w 4296968"/>
              <a:gd name="connsiteY3" fmla="*/ 50767 h 2506500"/>
              <a:gd name="connsiteX0" fmla="*/ 0 w 4296968"/>
              <a:gd name="connsiteY0" fmla="*/ 786 h 2506500"/>
              <a:gd name="connsiteX1" fmla="*/ 4296968 w 4296968"/>
              <a:gd name="connsiteY1" fmla="*/ 2016816 h 25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96968" h="2506500" stroke="0" extrusionOk="0">
                <a:moveTo>
                  <a:pt x="647115" y="50767"/>
                </a:moveTo>
                <a:cubicBezTo>
                  <a:pt x="1964770" y="-182439"/>
                  <a:pt x="3293492" y="404612"/>
                  <a:pt x="3851507" y="1466521"/>
                </a:cubicBezTo>
                <a:lnTo>
                  <a:pt x="1224118" y="2506500"/>
                </a:lnTo>
                <a:lnTo>
                  <a:pt x="647115" y="50767"/>
                </a:lnTo>
                <a:close/>
              </a:path>
              <a:path w="4296968" h="2506500" fill="none">
                <a:moveTo>
                  <a:pt x="0" y="786"/>
                </a:moveTo>
                <a:cubicBezTo>
                  <a:pt x="1363580" y="98756"/>
                  <a:pt x="3738953" y="954907"/>
                  <a:pt x="4296968" y="2016816"/>
                </a:cubicBezTo>
              </a:path>
            </a:pathLst>
          </a:cu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rtl="0">
              <a:defRPr/>
            </a:pPr>
            <a:endParaRPr 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00B4CF9B-A5D7-40F2-B2FC-8570249F8D09}"/>
              </a:ext>
            </a:extLst>
          </p:cNvPr>
          <p:cNvCxnSpPr>
            <a:cxnSpLocks/>
          </p:cNvCxnSpPr>
          <p:nvPr/>
        </p:nvCxnSpPr>
        <p:spPr>
          <a:xfrm flipV="1">
            <a:off x="6376799" y="2474230"/>
            <a:ext cx="317915" cy="900554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BCFDB385-FB8E-4B15-AF9F-2CBD1A8D0802}"/>
              </a:ext>
            </a:extLst>
          </p:cNvPr>
          <p:cNvCxnSpPr/>
          <p:nvPr/>
        </p:nvCxnSpPr>
        <p:spPr>
          <a:xfrm>
            <a:off x="3147482" y="1953311"/>
            <a:ext cx="374650" cy="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A770084D-0657-4128-95A4-F5B06566C0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2620" y="1827899"/>
            <a:ext cx="1443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rtl="0" eaLnBrk="1" hangingPunct="1"/>
            <a:r>
              <a:rPr lang="ru-Ru" sz="1200" b="0" i="0" u="none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усилению цепи поставок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7567BF69-DEF0-4C4A-A7AC-3F6D3AD96741}"/>
              </a:ext>
            </a:extLst>
          </p:cNvPr>
          <p:cNvCxnSpPr>
            <a:cxnSpLocks/>
          </p:cNvCxnSpPr>
          <p:nvPr/>
        </p:nvCxnSpPr>
        <p:spPr>
          <a:xfrm flipV="1">
            <a:off x="6433949" y="3210964"/>
            <a:ext cx="1083199" cy="240020"/>
          </a:xfrm>
          <a:prstGeom prst="straightConnector1">
            <a:avLst/>
          </a:prstGeom>
          <a:ln>
            <a:solidFill>
              <a:srgbClr val="C00000"/>
            </a:solidFill>
            <a:prstDash val="dash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17B7E3D5-F68E-4120-8517-5D5716FC9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0386" y="3543059"/>
            <a:ext cx="133804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Складирование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AA4A37D-EEC5-42C8-BEBB-3977F7F8C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6353" y="3965775"/>
            <a:ext cx="1349375" cy="2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Закупки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C757AE3-5AB8-4A14-AD3E-2D1A99FFC692}"/>
              </a:ext>
            </a:extLst>
          </p:cNvPr>
          <p:cNvSpPr/>
          <p:nvPr/>
        </p:nvSpPr>
        <p:spPr>
          <a:xfrm>
            <a:off x="4576641" y="5626696"/>
            <a:ext cx="4841344" cy="383702"/>
          </a:xfrm>
          <a:prstGeom prst="rect">
            <a:avLst/>
          </a:prstGeom>
          <a:solidFill>
            <a:schemeClr val="accent2"/>
          </a:solidFill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400" b="1" i="1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Оценка модели технологической зрелости (СММ)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3CE8ACA-B945-40A2-8090-DB8AC6423397}"/>
              </a:ext>
            </a:extLst>
          </p:cNvPr>
          <p:cNvSpPr/>
          <p:nvPr/>
        </p:nvSpPr>
        <p:spPr>
          <a:xfrm rot="16200000">
            <a:off x="-104451" y="3412224"/>
            <a:ext cx="3913188" cy="320675"/>
          </a:xfrm>
          <a:prstGeom prst="rect">
            <a:avLst/>
          </a:prstGeom>
          <a:solidFill>
            <a:schemeClr val="accent2"/>
          </a:solidFill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r>
              <a:rPr lang="ru-Ru" sz="1200" b="1" i="1" u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показатели эффективности (КПЭ)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7C9292C-CDD8-4E29-A1F7-69B8E9D9B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3353" y="4463028"/>
            <a:ext cx="1620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Человеческие ресурсы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BE65EB6-E0AF-4433-935B-25927D70F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0298" y="4438286"/>
            <a:ext cx="17318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Организация сбора и удаления отходов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19E3B64-2E47-4821-B54A-71BDA1B01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9793" y="3764112"/>
            <a:ext cx="15260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Прогнозирование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5D7C7B2-AF78-459B-84B7-AFA5D95FB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1816" y="2770327"/>
            <a:ext cx="160575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rtl="0" eaLnBrk="1" hangingPunct="1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Информационная система управления логистикой</a:t>
            </a:r>
          </a:p>
        </p:txBody>
      </p:sp>
      <p:sp>
        <p:nvSpPr>
          <p:cNvPr id="74" name="Oval Callout 39">
            <a:extLst>
              <a:ext uri="{FF2B5EF4-FFF2-40B4-BE49-F238E27FC236}">
                <a16:creationId xmlns:a16="http://schemas.microsoft.com/office/drawing/2014/main" id="{0332306A-C026-4FB6-8814-513A49DF073B}"/>
              </a:ext>
            </a:extLst>
          </p:cNvPr>
          <p:cNvSpPr/>
          <p:nvPr/>
        </p:nvSpPr>
        <p:spPr>
          <a:xfrm>
            <a:off x="75928" y="1886397"/>
            <a:ext cx="1521684" cy="1421364"/>
          </a:xfrm>
          <a:prstGeom prst="wedgeEllipseCallout">
            <a:avLst>
              <a:gd name="adj1" fmla="val 46485"/>
              <a:gd name="adj2" fmla="val 61155"/>
            </a:avLst>
          </a:prstGeom>
          <a:solidFill>
            <a:srgbClr val="6C6463"/>
          </a:solidFill>
          <a:ln w="12700" cap="flat" cmpd="sng" algn="ctr">
            <a:solidFill>
              <a:srgbClr val="6C6463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Какова реальная эффективность цепи поставок?</a:t>
            </a:r>
          </a:p>
        </p:txBody>
      </p:sp>
      <p:sp>
        <p:nvSpPr>
          <p:cNvPr id="77" name="Oval Callout 40">
            <a:extLst>
              <a:ext uri="{FF2B5EF4-FFF2-40B4-BE49-F238E27FC236}">
                <a16:creationId xmlns:a16="http://schemas.microsoft.com/office/drawing/2014/main" id="{15794B2E-8E25-429C-B9DC-5648A63C04C7}"/>
              </a:ext>
            </a:extLst>
          </p:cNvPr>
          <p:cNvSpPr/>
          <p:nvPr/>
        </p:nvSpPr>
        <p:spPr>
          <a:xfrm>
            <a:off x="9762604" y="3764112"/>
            <a:ext cx="1952069" cy="1146175"/>
          </a:xfrm>
          <a:prstGeom prst="wedgeEllipseCallout">
            <a:avLst>
              <a:gd name="adj1" fmla="val -48425"/>
              <a:gd name="adj2" fmla="val 63035"/>
            </a:avLst>
          </a:prstGeom>
          <a:solidFill>
            <a:srgbClr val="6C6463"/>
          </a:solidFill>
          <a:ln w="12700" cap="flat" cmpd="sng" algn="ctr">
            <a:solidFill>
              <a:srgbClr val="6C6463">
                <a:shade val="50000"/>
              </a:srgb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Какие возможности имеются внутри системы?</a:t>
            </a:r>
          </a:p>
        </p:txBody>
      </p:sp>
    </p:spTree>
    <p:extLst>
      <p:ext uri="{BB962C8B-B14F-4D97-AF65-F5344CB8AC3E}">
        <p14:creationId xmlns:p14="http://schemas.microsoft.com/office/powerpoint/2010/main" val="38685348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C7CEC0-75A8-43F3-9A29-71E3612CF2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9"/>
            <a:ext cx="6252911" cy="4712636"/>
          </a:xfrm>
        </p:spPr>
        <p:txBody>
          <a:bodyPr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Вопросы для получения общей картины всей цепи поставок в целом и определения стратегических приоритетов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Есть ли упущенные технические сферы в цепи поставок?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чем заключается избыточность и «узкие места»?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Соответствует ли рост возможностей/эффективности ожиданиям на высших уровнях?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Вопросы, направленные на сравнение возможностей и эффективности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Где эффективность отстает от возможностей (скрытая возможность)?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Где эффективность превосходит возможности (риск)?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 цепь поставок измеряет КПЭ?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Определение ключевых сильных сторон, пробелов и возможностей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Где инвестиции в цепь поставок оказались успешными?</a:t>
            </a:r>
          </a:p>
          <a:p>
            <a:pPr lvl="1"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Какие ключевые пробелы имеются в базовых возможностях?</a:t>
            </a:r>
          </a:p>
          <a:p>
            <a:pPr algn="l" rtl="0">
              <a:spcAft>
                <a:spcPts val="60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Анализ технических сфер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EF475BA-2F65-48D6-878B-77899E85A8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621839" y="1735033"/>
            <a:ext cx="3655356" cy="4712637"/>
          </a:xfrm>
          <a:prstGeom prst="rect">
            <a:avLst/>
          </a:prstGeom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B654C71-4F5D-4075-BA54-AD4521038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444700"/>
            <a:ext cx="10363200" cy="1069267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Образцы вопросов, на которые NSCA может помочь ответить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503604F3-859D-4CCA-B7EC-960C2565AA05}"/>
              </a:ext>
            </a:extLst>
          </p:cNvPr>
          <p:cNvSpPr/>
          <p:nvPr/>
        </p:nvSpPr>
        <p:spPr>
          <a:xfrm>
            <a:off x="10697649" y="1113183"/>
            <a:ext cx="1033669" cy="988395"/>
          </a:xfrm>
          <a:prstGeom prst="ellipse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rtl="0"/>
            <a:r>
              <a:rPr lang="ru-Ru" sz="9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Раздаточный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3589265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492AC-6A01-48CB-87B4-50AE05B57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5" y="433112"/>
            <a:ext cx="10363200" cy="1557734"/>
          </a:xfrm>
        </p:spPr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Вопросы, ответы на которые не дает NSCA:</a:t>
            </a:r>
            <a:br>
              <a:rPr lang="ru-Ru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			 (... или вопросы, на которые лучше могут ответить другие виды оценки)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81F30-00A8-42E5-BD70-BA8376CC8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268636"/>
            <a:ext cx="10715625" cy="4448048"/>
          </a:xfrm>
        </p:spPr>
        <p:txBody>
          <a:bodyPr>
            <a:noAutofit/>
          </a:bodyPr>
          <a:lstStyle/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Сколько может стоить вмешательство или программа?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Географическое распределение возможностей по стране.*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*NSCA не предусматривает </a:t>
            </a:r>
            <a:r>
              <a:rPr lang="ru-Ru" sz="1200" b="0" i="1" u="none" baseline="0">
                <a:latin typeface="Arial" panose="020B0604020202020204" pitchFamily="34" charset="0"/>
                <a:cs typeface="Arial" panose="020B0604020202020204" pitchFamily="34" charset="0"/>
              </a:rPr>
              <a:t>статистическое сравнение</a:t>
            </a: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возможностей по регионам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Специализированные вопросывнутри технических сфер, на которые лучше могут ответить оценки конкретных сфер: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Какие поставщики демонстрируют наилучшую эффективность? Услугами каких поставщиков следует </a:t>
            </a:r>
            <a:br>
              <a:rPr lang="en-US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пользоваться стране?  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Представляет ли сжигание или обратная логистика лучшую стратегию по организации сбора и </a:t>
            </a:r>
            <a:br>
              <a:rPr lang="en-US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удаления отходов на низших уровнях?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Соответствует ли процедура обеспечения контроля качества международным стандартам?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Каким образом следует переработать стране свои инструменты Информационной системы </a:t>
            </a:r>
            <a:br>
              <a:rPr lang="en-US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управления логистикой?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Какие пробелы в области человеческих ресурсов в цепи поставок имеются в стране? </a:t>
            </a:r>
          </a:p>
          <a:p>
            <a:pPr lvl="1" algn="l" rtl="0">
              <a:spcBef>
                <a:spcPts val="600"/>
              </a:spcBef>
              <a:spcAft>
                <a:spcPts val="0"/>
              </a:spcAft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Какое целевое количество оборачиваемости запасов должно быть на Центральном медицинском складе?  </a:t>
            </a:r>
            <a:br>
              <a:rPr lang="en-US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Есть ли необходимость в создании второго центрального склада?  Насколько большим он должен быть?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Существует ли в стране возможность, которая </a:t>
            </a:r>
            <a:r>
              <a:rPr lang="ru-Ru" sz="1600" b="0" i="1" u="none" baseline="0"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включена в анкету модели технологической зрелости?</a:t>
            </a:r>
          </a:p>
          <a:p>
            <a:pPr algn="l" rtl="0">
              <a:spcBef>
                <a:spcPts val="600"/>
              </a:spcBef>
              <a:spcAft>
                <a:spcPts val="0"/>
              </a:spcAft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необходимо предпринять правящим кругам?  </a:t>
            </a: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NSCA может оказать влияние на этот аспект, но не предписывает какие-либо определенные действия или приоритеты.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7B44660-BB31-4C71-82A2-30A2CD195A54}"/>
              </a:ext>
            </a:extLst>
          </p:cNvPr>
          <p:cNvSpPr/>
          <p:nvPr/>
        </p:nvSpPr>
        <p:spPr>
          <a:xfrm>
            <a:off x="9553575" y="3593387"/>
            <a:ext cx="2290931" cy="1438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Отзыв:  NSCA не является оценкой воздействия, когортным исследованием, аудитом, ежегодным обзором или оценкой по отслеживанию продукции</a:t>
            </a:r>
          </a:p>
        </p:txBody>
      </p:sp>
    </p:spTree>
    <p:extLst>
      <p:ext uri="{BB962C8B-B14F-4D97-AF65-F5344CB8AC3E}">
        <p14:creationId xmlns:p14="http://schemas.microsoft.com/office/powerpoint/2010/main" val="4028168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B5FA6-C99A-48C7-9CF4-E1A53EDA7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Выводы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F6D02-CFE7-4909-82AD-A3426A877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15548"/>
            <a:ext cx="10363200" cy="5142451"/>
          </a:xfrm>
        </p:spPr>
        <p:txBody>
          <a:bodyPr>
            <a:noAutofit/>
          </a:bodyPr>
          <a:lstStyle/>
          <a:p>
            <a:pPr algn="l" rtl="0">
              <a:lnSpc>
                <a:spcPct val="110000"/>
              </a:lnSpc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Полномасштабная оценка NSCA — это оценка всей системы в целом, которая помогает правящим кругам и специалистам цепи поставок в принятии стратегических решений о реформах, инвестициях и вмешательствах </a:t>
            </a:r>
          </a:p>
          <a:p>
            <a:pPr algn="l" rtl="0">
              <a:lnSpc>
                <a:spcPct val="110000"/>
              </a:lnSpc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Три инструмента объединяются для сбора огромного количества данных/информации, которая отвечает на важные политически актуальные и технические вопросы</a:t>
            </a:r>
          </a:p>
          <a:p>
            <a:pPr lvl="1" algn="l" rtl="0">
              <a:lnSpc>
                <a:spcPct val="110000"/>
              </a:lnSpc>
            </a:pPr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 этом NSCA не является идеальным инструментом на все случаи жизни</a:t>
            </a:r>
          </a:p>
          <a:p>
            <a:pPr algn="l" rtl="0">
              <a:lnSpc>
                <a:spcPct val="110000"/>
              </a:lnSpc>
            </a:pPr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Несколько стран уже использовали набор инструментов для оценки национальной цепи поставок 2.0 для воздействия на стратегические реформы, инвестиции и основные планы национальной цепи поставок.</a:t>
            </a:r>
          </a:p>
          <a:p>
            <a:pPr marL="0" indent="0" algn="l" rtl="0">
              <a:lnSpc>
                <a:spcPct val="110000"/>
              </a:lnSpc>
              <a:buNone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rtl="0">
              <a:lnSpc>
                <a:spcPct val="110000"/>
              </a:lnSpc>
              <a:buNone/>
            </a:pPr>
            <a:r>
              <a:rPr lang="ru-Ru" sz="1800" b="0" i="1" u="none" baseline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ли данный вид оценки нести ценность для вашей страны...? </a:t>
            </a:r>
            <a:endParaRPr lang="ru-Ru" sz="20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407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B5FA6-C99A-48C7-9CF4-E1A53EDA7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804" y="444701"/>
            <a:ext cx="10781895" cy="1069267"/>
          </a:xfrm>
        </p:spPr>
        <p:txBody>
          <a:bodyPr/>
          <a:lstStyle/>
          <a:p>
            <a:pPr algn="l" rtl="0"/>
            <a:r>
              <a:rPr lang="ru-Ru" b="0" i="0" u="none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Упражнение:  Какую пользу может NSCA принести вам?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F6D02-CFE7-4909-82AD-A3426A877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Цель:  Уточнить пути, с помощью которых NSCA может повлиять на управлению цепью поставок в собственных странах участников</a:t>
            </a:r>
          </a:p>
          <a:p>
            <a:pPr algn="l" rtl="0"/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Задача:  Обобщить текущее состояние цепи поставок в стране, имеющуюся информацию и пробелы данных, а также перспективы стратегической реформы.  Коллективно обсудите вопросы, которые имеют значение в данном контексте.  Определите, сможет ли NSCA ответить на вопросы в данном контексте. </a:t>
            </a:r>
          </a:p>
          <a:p>
            <a:pPr algn="l" rtl="0"/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Время:  20 минут</a:t>
            </a:r>
          </a:p>
          <a:p>
            <a:pPr algn="l" rtl="0"/>
            <a:r>
              <a:rPr lang="ru-Ru" sz="2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Будьте готовы поделиться своими мыслями!</a:t>
            </a:r>
          </a:p>
        </p:txBody>
      </p:sp>
    </p:spTree>
    <p:extLst>
      <p:ext uri="{BB962C8B-B14F-4D97-AF65-F5344CB8AC3E}">
        <p14:creationId xmlns:p14="http://schemas.microsoft.com/office/powerpoint/2010/main" val="2589837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9F0A8-DC59-4D4A-9FB6-C7DF4FD03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Список вопросов для рассмотрения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E72CE5-25D1-4F89-B244-F828AC8C3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15548"/>
            <a:ext cx="10363200" cy="5142451"/>
          </a:xfrm>
        </p:spPr>
        <p:txBody>
          <a:bodyPr>
            <a:noAutofit/>
          </a:bodyPr>
          <a:lstStyle/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Что сделала оценка NSCA (2.0) в прошлом, примеры стран</a:t>
            </a:r>
          </a:p>
          <a:p>
            <a:pPr lvl="1"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Уганда</a:t>
            </a:r>
          </a:p>
          <a:p>
            <a:pPr lvl="1"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Гвинея</a:t>
            </a:r>
          </a:p>
          <a:p>
            <a:pPr lvl="1" algn="l" rtl="0"/>
            <a:r>
              <a:rPr lang="ru-Ru" sz="18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Гана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Обзор информационных выходных данных и мощных аналитических возможностей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Вопросы, на которые NSCA помогает ответить</a:t>
            </a:r>
          </a:p>
          <a:p>
            <a:pPr lvl="1"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... а также вопросы, на которые NSCA не может дать ответа</a:t>
            </a:r>
          </a:p>
          <a:p>
            <a:pPr algn="l" rtl="0"/>
            <a:r>
              <a:rPr lang="ru-Ru" sz="20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Упражнение:  «Какую пользу NSCA могла бы принести вам?»</a:t>
            </a:r>
          </a:p>
          <a:p>
            <a:pPr lvl="1"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Упражнение по изучению контекста и коллективному обсуждению</a:t>
            </a:r>
          </a:p>
        </p:txBody>
      </p:sp>
    </p:spTree>
    <p:extLst>
      <p:ext uri="{BB962C8B-B14F-4D97-AF65-F5344CB8AC3E}">
        <p14:creationId xmlns:p14="http://schemas.microsoft.com/office/powerpoint/2010/main" val="255508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D42A5-51F2-455B-9F3D-F20CB73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Уганда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3CD38-E9AD-43BA-AD17-283D43559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15548"/>
            <a:ext cx="5638800" cy="5142451"/>
          </a:xfrm>
        </p:spPr>
        <p:txBody>
          <a:bodyPr>
            <a:noAutofit/>
          </a:bodyPr>
          <a:lstStyle/>
          <a:p>
            <a:pPr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Контекст</a:t>
            </a:r>
          </a:p>
          <a:p>
            <a:pPr lvl="1"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Уганда приближалась к важному моменту в своем цикле стратегического планирования и нуждалась в оценке для понимания динамики собственного развития вплоть до настоящего момента на NPSSP III</a:t>
            </a:r>
          </a:p>
          <a:p>
            <a:pPr algn="l" rtl="0">
              <a:lnSpc>
                <a:spcPct val="120000"/>
              </a:lnSpc>
            </a:pPr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</a:p>
          <a:p>
            <a:pPr lvl="1"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Дать исчерпывающее представление о степени зрелости и производительности фармацевтической цепи поставок в государственном секторе Уганды</a:t>
            </a:r>
          </a:p>
          <a:p>
            <a:pPr lvl="1"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Проанализировать и оценить эффективность цепи поставок</a:t>
            </a:r>
          </a:p>
          <a:p>
            <a:pPr lvl="1"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Использовать инструмент NSCA для дальнейшей адаптации мер, принимаемых на уровне различных учреждений</a:t>
            </a:r>
          </a:p>
          <a:p>
            <a:pPr lvl="1"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Определение ключевых слабых сторон планирования министерства здравоохранения и координации заинтересованных сторон для предоставления информации по развитию плана/планов трансформации и регуляции инвестиций, укрепляющих систему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E43724-C84E-44C4-987E-555A07A024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333" t="18875" r="17500" b="5533"/>
          <a:stretch/>
        </p:blipFill>
        <p:spPr>
          <a:xfrm>
            <a:off x="6946504" y="933167"/>
            <a:ext cx="4883084" cy="529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84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16691B-B560-4DA9-A0A1-3C40B0BC3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79548" y="1586339"/>
            <a:ext cx="6027530" cy="5013243"/>
          </a:xfrm>
        </p:spPr>
        <p:txBody>
          <a:bodyPr>
            <a:noAutofit/>
          </a:bodyPr>
          <a:lstStyle/>
          <a:p>
            <a:pPr marL="0" indent="0" algn="l" rtl="0">
              <a:lnSpc>
                <a:spcPct val="120000"/>
              </a:lnSpc>
              <a:buNone/>
            </a:pPr>
            <a:r>
              <a:rPr lang="ru-Ru" sz="16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Полученные результаты, включая:</a:t>
            </a:r>
          </a:p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Установлено, что учреждения центрального уровня обладают мощными возможностями по прогнозированию и управлению запасами</a:t>
            </a:r>
          </a:p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В соответствии с результатами наблюдений, по всей системе здравоохранения отмечалась нехватка уровней службы управления персоналом для выполнения стандартных функций цепи поставок. Очевидная необходимость увеличения числа персонала цепи поставок на всех уровнях системы, а также</a:t>
            </a:r>
            <a:r>
              <a:rPr lang="ru-Ru" sz="1600" b="0" i="1" u="none" baseline="0">
                <a:latin typeface="Arial" panose="020B0604020202020204" pitchFamily="34" charset="0"/>
                <a:cs typeface="Arial" panose="020B0604020202020204" pitchFamily="34" charset="0"/>
              </a:rPr>
              <a:t> развития профессиональных навыков</a:t>
            </a: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 в данной роли</a:t>
            </a:r>
          </a:p>
          <a:p>
            <a:pPr algn="l" rtl="0">
              <a:lnSpc>
                <a:spcPct val="120000"/>
              </a:lnSpc>
            </a:pPr>
            <a:r>
              <a:rPr lang="ru-Ru" sz="16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Сферы по организации сбора и удаления отходов и фармакологическому надзору испытывали острую нехватку персонала и не работали надлежащим образом.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BD42A5-51F2-455B-9F3D-F20CB73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Уганда, продолжение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32673-BDE8-4DF2-8378-AA884F737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93" y="2887047"/>
            <a:ext cx="4450521" cy="3606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E4A8F7-3F40-4DA7-96BD-7AC5D6E15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95" y="1715549"/>
            <a:ext cx="3652121" cy="234299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44917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16691B-B560-4DA9-A0A1-3C40B0BC36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715548"/>
            <a:ext cx="5740400" cy="5142451"/>
          </a:xfrm>
        </p:spPr>
        <p:txBody>
          <a:bodyPr>
            <a:noAutofit/>
          </a:bodyPr>
          <a:lstStyle/>
          <a:p>
            <a:pPr marL="0" indent="0" algn="l" rtl="0">
              <a:lnSpc>
                <a:spcPct val="120000"/>
              </a:lnSpc>
              <a:buNone/>
            </a:pPr>
            <a:r>
              <a:rPr lang="ru-Ru" sz="1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Рекомендованные содержательные действия включали: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Создание национальных директив по организации сбора и удаления отходов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Увеличение штатной численности персонала, в особенности, в региональных реферальных больницах в рамках цепи поставок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Распространение инструментов и СОП по подготовке отчетов по фармакологическому надзору для учреждений здравоохранения по всей стране</a:t>
            </a:r>
          </a:p>
          <a:p>
            <a:pPr marL="0" indent="0" algn="l" rtl="0">
              <a:lnSpc>
                <a:spcPct val="120000"/>
              </a:lnSpc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 rtl="0">
              <a:lnSpc>
                <a:spcPct val="120000"/>
              </a:lnSpc>
              <a:buNone/>
            </a:pPr>
            <a:r>
              <a:rPr lang="ru-Ru" sz="1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Шаги, предпринятые после проведения NSCA: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План трансформации цепи поставок был составлен совместно с правительством Уганды и Глобальным фондом для устранения ключевых недостатков, приведенных в отчете по NSCA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АМР США выпустило свой очередной Запрос на подачу заявок по проекту укрепления систем цепей поставок, в котором отчет NSCA используется в качестве доказательной базы технической стратегии 5-летней программы</a:t>
            </a:r>
          </a:p>
          <a:p>
            <a:pPr marL="0" indent="0" algn="l" rtl="0">
              <a:lnSpc>
                <a:spcPct val="120000"/>
              </a:lnSpc>
              <a:buNone/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BD42A5-51F2-455B-9F3D-F20CB73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Уганда, продолжение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632673-BDE8-4DF2-8378-AA884F737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93" y="2887047"/>
            <a:ext cx="4450521" cy="3606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AE4A8F7-3F40-4DA7-96BD-7AC5D6E15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95" y="1715549"/>
            <a:ext cx="3652121" cy="234299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88075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3CD38-E9AD-43BA-AD17-283D43559F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805" y="1715548"/>
            <a:ext cx="5181195" cy="4606423"/>
          </a:xfrm>
        </p:spPr>
        <p:txBody>
          <a:bodyPr>
            <a:noAutofit/>
          </a:bodyPr>
          <a:lstStyle/>
          <a:p>
            <a:pPr algn="l" rtl="0"/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Контекст:  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Эпидемия лихорадки Эбола (2013–2016 гг.)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1 фаза Стратегического плана по цепи поставок (2017–2024 гг.) приближается к концу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Создан новый Отдел управления логистикой, и развернута новая Информационная система управления логистикой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Постоянные пробелы в данных по всей стране</a:t>
            </a:r>
          </a:p>
          <a:p>
            <a:pPr algn="l" rtl="0"/>
            <a:r>
              <a:rPr lang="ru-Ru" sz="14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Задачи: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Оценить текущее состояние цепи поставок в целом для выявления «узких мест» и возможностей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Оценить динамику развития после проведения оценки NSCA 1.0 в 2016 году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Повлиять на пересмотр Стратегического плана, постановку новых приоритетных задач и продолжающиеся инвестиции</a:t>
            </a:r>
          </a:p>
          <a:p>
            <a:pPr lvl="1"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Устранить остающиеся пробелы в данных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BD42A5-51F2-455B-9F3D-F20CB738A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Гвинея</a:t>
            </a:r>
          </a:p>
        </p:txBody>
      </p:sp>
      <p:pic>
        <p:nvPicPr>
          <p:cNvPr id="5" name="Content Placeholder 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A8C19610-CB58-4923-95EA-ACB0851219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587" y="1715549"/>
            <a:ext cx="5080000" cy="3854542"/>
          </a:xfrm>
          <a:prstGeom prst="rect">
            <a:avLst/>
          </a:prstGeom>
        </p:spPr>
      </p:pic>
      <p:pic>
        <p:nvPicPr>
          <p:cNvPr id="6" name="Picture 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D778D9B8-0F0D-4677-9DD9-E8805D2F6D6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45" t="12016" b="2503"/>
          <a:stretch/>
        </p:blipFill>
        <p:spPr>
          <a:xfrm>
            <a:off x="6531956" y="3982064"/>
            <a:ext cx="2878671" cy="220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1603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87EF0-FDB4-470B-BF37-98A198E4C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513967"/>
            <a:ext cx="5412828" cy="5028723"/>
          </a:xfrm>
        </p:spPr>
        <p:txBody>
          <a:bodyPr>
            <a:noAutofit/>
          </a:bodyPr>
          <a:lstStyle/>
          <a:p>
            <a:pPr marL="0" indent="0" algn="l" rtl="0">
              <a:buNone/>
            </a:pPr>
            <a:r>
              <a:rPr lang="ru-Ru" sz="14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Полученные результаты, включая: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Многочисленные национальные стратегии, внедренные на центральном уровне, еще не распространены.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Основные возможности Информационной системы управления логистикой имеются и эффективно рационализированы, однако имеет место отставание в производительности.  Инвестиции в обучение носят бессистемный характер и сохраняются основные пробелы (например, наличие карточек учета) 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Закупочный процесс продолжает оставаться непрозрачным.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Сохраняются пробелы в сферах обеспечения качества, проверок и организации сбора и удаления отходов. Нехватка ясности в вопросе того, на чем будет основываться будущая национальная стратегия: на сжигании или обратной логистике.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Частичная интеграция распределительной системы.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Показатели производительности в отношении запасов существенно отличаются между разными уровнями и областями программы. </a:t>
            </a:r>
          </a:p>
          <a:p>
            <a:pPr algn="l" rtl="0"/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Основные функции цепи поставок все еще не включены в должностные инструкции специалистов в области здравоохранения в учреждениях низшего уровня.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4B0878-8FC7-4278-96CC-1EB00A3FB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Гвинея, продолжение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4CDA0A-8CA1-49B0-B518-6465B1678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380" y="4050408"/>
            <a:ext cx="4123503" cy="23533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4A31F3B-233E-4783-9CFA-420BB91F6E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3996" y="2042429"/>
            <a:ext cx="3374226" cy="265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585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87EF0-FDB4-470B-BF37-98A198E4CB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513968"/>
            <a:ext cx="5724525" cy="5028722"/>
          </a:xfrm>
        </p:spPr>
        <p:txBody>
          <a:bodyPr>
            <a:noAutofit/>
          </a:bodyPr>
          <a:lstStyle/>
          <a:p>
            <a:pPr marL="0" indent="0" algn="l" rtl="0">
              <a:lnSpc>
                <a:spcPct val="120000"/>
              </a:lnSpc>
              <a:buNone/>
            </a:pPr>
            <a:r>
              <a:rPr lang="ru-Ru" sz="1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Рекомендованные содержательные действия включают: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Расположить в порядке очередности и продолжительности список следующих шагов, предусмотренных в исходном Стратегическом плане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Наделить существующие учреждения (например, Отдел управления логистикой и Управление контроля продуктов рынка (PCG)) полномочиями по исполнению функций цепи поставок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Обеспечить постоянное финансирование курсов обучения в случае неполного использования имеющихся возможностей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Предлагается внести небольшие изменения, такие как официальные должностные инструкции и расширение СОП</a:t>
            </a:r>
          </a:p>
          <a:p>
            <a:pPr marL="171450" indent="-171450" algn="l" rt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Продвижение более крупных изменений, например реформы системы закупок, обеспечения контроля качества и организации сбора и удаления отходов</a:t>
            </a:r>
          </a:p>
          <a:p>
            <a:pPr marL="0" indent="0" algn="l" rtl="0">
              <a:lnSpc>
                <a:spcPct val="120000"/>
              </a:lnSpc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l" rtl="0">
              <a:lnSpc>
                <a:spcPct val="120000"/>
              </a:lnSpc>
              <a:buNone/>
            </a:pPr>
            <a:r>
              <a:rPr lang="ru-Ru" sz="1200" b="1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Продолжающиеся следующие этапы:</a:t>
            </a:r>
          </a:p>
          <a:p>
            <a:pPr algn="l" rtl="0">
              <a:lnSpc>
                <a:spcPct val="120000"/>
              </a:lnSpc>
            </a:pPr>
            <a:r>
              <a:rPr lang="ru-Ru" sz="1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Семинар по распространению в октябре 2019 года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4B0878-8FC7-4278-96CC-1EB00A3FB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Пример страны:  Гвинея, продолжение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EE80D8-2AF9-4465-9353-E1C9C01E1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380" y="4050408"/>
            <a:ext cx="4123503" cy="235334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4A31F3B-233E-4783-9CFA-420BB91F6E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3996" y="2042429"/>
            <a:ext cx="3374226" cy="265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450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16.9-Template_12.7.2016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bf0c10381aa4bd59932b5b7da857fed xmlns="8d7096d6-fc66-4344-9e3f-2445529a09f6">
      <Terms xmlns="http://schemas.microsoft.com/office/infopath/2007/PartnerControls"/>
    </hbf0c10381aa4bd59932b5b7da857fed>
    <TaxCatchAll xmlns="8d7096d6-fc66-4344-9e3f-2445529a09f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822e118f-d533-465d-b5ca-7beed2256e09" ContentTypeId="0x0101008DA58B5CA681664FAB24816C56F4108502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Project Technical Implementation" ma:contentTypeID="0x0101008DA58B5CA681664FAB24816C56F41085020073CD9A2FDE83D74A8AE87C5E6F6E6916" ma:contentTypeVersion="6" ma:contentTypeDescription="" ma:contentTypeScope="" ma:versionID="4e2c505bc6dd469b5fc4479c67e36d21">
  <xsd:schema xmlns:xsd="http://www.w3.org/2001/XMLSchema" xmlns:xs="http://www.w3.org/2001/XMLSchema" xmlns:p="http://schemas.microsoft.com/office/2006/metadata/properties" xmlns:ns2="8d7096d6-fc66-4344-9e3f-2445529a09f6" targetNamespace="http://schemas.microsoft.com/office/2006/metadata/properties" ma:root="true" ma:fieldsID="b2431dd1ba532b3876c3e935d2771db0" ns2:_="">
    <xsd:import namespace="8d7096d6-fc66-4344-9e3f-2445529a09f6"/>
    <xsd:element name="properties">
      <xsd:complexType>
        <xsd:sequence>
          <xsd:element name="documentManagement">
            <xsd:complexType>
              <xsd:all>
                <xsd:element ref="ns2:hbf0c10381aa4bd59932b5b7da857fed" minOccurs="0"/>
                <xsd:element ref="ns2:TaxCatchAll" minOccurs="0"/>
                <xsd:element ref="ns2:TaxCatchAllLabe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7096d6-fc66-4344-9e3f-2445529a09f6" elementFormDefault="qualified">
    <xsd:import namespace="http://schemas.microsoft.com/office/2006/documentManagement/types"/>
    <xsd:import namespace="http://schemas.microsoft.com/office/infopath/2007/PartnerControls"/>
    <xsd:element name="hbf0c10381aa4bd59932b5b7da857fed" ma:index="8" nillable="true" ma:taxonomy="true" ma:internalName="hbf0c10381aa4bd59932b5b7da857fed" ma:taxonomyFieldName="Project_x0020_Document_x0020_Type" ma:displayName="Project Document Type" ma:default="" ma:fieldId="{1bf0c103-81aa-4bd5-9932-b5b7da857fed}" ma:sspId="822e118f-d533-465d-b5ca-7beed2256e09" ma:termSetId="d8a5acf7-091c-4877-b363-b3708ae0704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5cf9c8a-78a3-4561-85a9-0a0514ac3c6b}" ma:internalName="TaxCatchAll" ma:showField="CatchAllData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5cf9c8a-78a3-4561-85a9-0a0514ac3c6b}" ma:internalName="TaxCatchAllLabel" ma:readOnly="true" ma:showField="CatchAllDataLabel" ma:web="854bdaf2-bd23-4f9a-b8cb-7de5fd396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635B39-F351-4E15-BA05-0409C307293D}">
  <ds:schemaRefs>
    <ds:schemaRef ds:uri="http://schemas.microsoft.com/office/2006/metadata/properties"/>
    <ds:schemaRef ds:uri="http://schemas.microsoft.com/office/infopath/2007/PartnerControls"/>
    <ds:schemaRef ds:uri="8d7096d6-fc66-4344-9e3f-2445529a09f6"/>
  </ds:schemaRefs>
</ds:datastoreItem>
</file>

<file path=customXml/itemProps2.xml><?xml version="1.0" encoding="utf-8"?>
<ds:datastoreItem xmlns:ds="http://schemas.openxmlformats.org/officeDocument/2006/customXml" ds:itemID="{EF8E9B51-83B8-4F1C-AB0E-D4C9E2C46A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BBE60F-953D-4F77-A431-38F660C327B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7207E10F-216D-4CCE-BE6B-D503C0B41DC4}"/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3495</Words>
  <Application>Microsoft Office PowerPoint</Application>
  <PresentationFormat>Widescreen</PresentationFormat>
  <Paragraphs>335</Paragraphs>
  <Slides>27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Courier New</vt:lpstr>
      <vt:lpstr>Gill Sans MT</vt:lpstr>
      <vt:lpstr>Times</vt:lpstr>
      <vt:lpstr>1_16.9-Template_12.7.2016</vt:lpstr>
      <vt:lpstr>PowerPoint Presentation</vt:lpstr>
      <vt:lpstr>Задача</vt:lpstr>
      <vt:lpstr>Список вопросов для рассмотрения</vt:lpstr>
      <vt:lpstr>Пример страны:  Уганда</vt:lpstr>
      <vt:lpstr>Пример страны:  Уганда, продолжение</vt:lpstr>
      <vt:lpstr>Пример страны:  Уганда, продолжение</vt:lpstr>
      <vt:lpstr>Пример страны:  Гвинея</vt:lpstr>
      <vt:lpstr>Пример страны:  Гвинея, продолжение</vt:lpstr>
      <vt:lpstr>Пример страны:  Гвинея, продолжение</vt:lpstr>
      <vt:lpstr>Пример страны:  Гана</vt:lpstr>
      <vt:lpstr>Пример страны:  Гана, продолжение</vt:lpstr>
      <vt:lpstr>Пример страны:  Гана, продолжение</vt:lpstr>
      <vt:lpstr>Набор инструментов для оценки национальной цепи поставок 2.0</vt:lpstr>
      <vt:lpstr>Данные:  Карты цепи поставок</vt:lpstr>
      <vt:lpstr>Данные:  Возможности</vt:lpstr>
      <vt:lpstr>Данные:  Возможности    х Техническая область</vt:lpstr>
      <vt:lpstr>Данные:  Возможности    х тип учреждения</vt:lpstr>
      <vt:lpstr>Данные:  Возможности</vt:lpstr>
      <vt:lpstr>Данные:  Возможности, квартал к кварталу</vt:lpstr>
      <vt:lpstr>Данные:  Эффективность</vt:lpstr>
      <vt:lpstr>Данные:  Эффективность</vt:lpstr>
      <vt:lpstr>Комбинированная аналитическая мощность</vt:lpstr>
      <vt:lpstr>Сравнение возможностей и эффективности</vt:lpstr>
      <vt:lpstr>Образцы вопросов, на которые NSCA может помочь ответить</vt:lpstr>
      <vt:lpstr>Вопросы, ответы на которые не дает NSCA:     (... или вопросы, на которые лучше могут ответить другие виды оценки)</vt:lpstr>
      <vt:lpstr>Выводы </vt:lpstr>
      <vt:lpstr>Упражнение:  Какую пользу может NSCA принести вам?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Agbiriogu</dc:creator>
  <cp:lastModifiedBy>Pakhapat Boonchusanong</cp:lastModifiedBy>
  <cp:revision>26</cp:revision>
  <dcterms:created xsi:type="dcterms:W3CDTF">2018-05-01T03:53:35Z</dcterms:created>
  <dcterms:modified xsi:type="dcterms:W3CDTF">2022-08-08T09:59:57Z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0x0101008DA58B5CA681664FAB24816C56F410850200C1ADE8129BED5243B21152D92CDBFE90</vt:lpwstr>
  </property>
  <property fmtid="{D5CDD505-2E9C-101B-9397-08002B2CF9AE}" pid="3" name="Project Document Type">
    <vt:lpwstr/>
  </property>
</Properties>
</file>